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17.jpg" ContentType="image/png"/>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257" r:id="rId3"/>
    <p:sldId id="259" r:id="rId4"/>
    <p:sldId id="276" r:id="rId5"/>
    <p:sldId id="281" r:id="rId6"/>
    <p:sldId id="262" r:id="rId7"/>
    <p:sldId id="261" r:id="rId8"/>
    <p:sldId id="285" r:id="rId9"/>
    <p:sldId id="265" r:id="rId10"/>
    <p:sldId id="266" r:id="rId11"/>
    <p:sldId id="269" r:id="rId12"/>
    <p:sldId id="290" r:id="rId13"/>
    <p:sldId id="291" r:id="rId14"/>
    <p:sldId id="289" r:id="rId15"/>
    <p:sldId id="293" r:id="rId16"/>
    <p:sldId id="277" r:id="rId17"/>
    <p:sldId id="278" r:id="rId18"/>
    <p:sldId id="279" r:id="rId19"/>
    <p:sldId id="283" r:id="rId20"/>
    <p:sldId id="284" r:id="rId21"/>
    <p:sldId id="294" r:id="rId22"/>
    <p:sldId id="292" r:id="rId23"/>
    <p:sldId id="280" r:id="rId24"/>
    <p:sldId id="282" r:id="rId25"/>
    <p:sldId id="286" r:id="rId26"/>
    <p:sldId id="287" r:id="rId27"/>
    <p:sldId id="28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5411A1-7847-42F6-A229-1C3C2B6BD918}" type="datetimeFigureOut">
              <a:rPr lang="en-US" smtClean="0"/>
              <a:t>2/27/2018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7AE02-EB62-4FBD-BD8E-BF12C869D2F2}" type="slidenum">
              <a:rPr lang="en-US" smtClean="0"/>
              <a:t>‹#›</a:t>
            </a:fld>
            <a:endParaRPr lang="en-US"/>
          </a:p>
        </p:txBody>
      </p:sp>
    </p:spTree>
    <p:extLst>
      <p:ext uri="{BB962C8B-B14F-4D97-AF65-F5344CB8AC3E}">
        <p14:creationId xmlns:p14="http://schemas.microsoft.com/office/powerpoint/2010/main" val="28728569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retohelp.bc.ca/ask-us/whats-the-difference-between-anxiety-and-str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rriam-webster.com/dictionary/mood%20disorder" TargetMode="External"/><Relationship Id="rId2" Type="http://schemas.openxmlformats.org/officeDocument/2006/relationships/hyperlink" Target="https://www.merriam-webster.com/dictionary/dejection" TargetMode="External"/><Relationship Id="rId1" Type="http://schemas.openxmlformats.org/officeDocument/2006/relationships/slideLayout" Target="../slideLayouts/slideLayout2.xml"/><Relationship Id="rId4" Type="http://schemas.openxmlformats.org/officeDocument/2006/relationships/hyperlink" Target="https://www.merriam-webster.com/dictionary/depressio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mha.bc.ca/documents/depression-2/#wh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mha.bc.ca/documents/depression-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mha.ca/mental-health/your-mental-healt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entalhealthamerica.net/conditions/talking-adolescents-and-teens-starting-convers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 Id="rId9"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mha.ca/media/fast-facts-about-mental-illn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hyperlink" Target="https://www.merriam-webster.com/dictionary/anxie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803" y="1287887"/>
            <a:ext cx="11138186" cy="2150091"/>
          </a:xfrm>
        </p:spPr>
        <p:txBody>
          <a:bodyPr/>
          <a:lstStyle/>
          <a:p>
            <a:r>
              <a:rPr lang="en-US" sz="5400" dirty="0" smtClean="0"/>
              <a:t>Mental Wellness: Understanding </a:t>
            </a:r>
            <a:br>
              <a:rPr lang="en-US" sz="5400" dirty="0" smtClean="0"/>
            </a:br>
            <a:r>
              <a:rPr lang="en-US" sz="5400" dirty="0" smtClean="0"/>
              <a:t>Anxiety &amp; Depression</a:t>
            </a:r>
            <a:endParaRPr lang="en-US" sz="5400" dirty="0"/>
          </a:p>
        </p:txBody>
      </p:sp>
      <p:sp>
        <p:nvSpPr>
          <p:cNvPr id="5" name="TextBox 4"/>
          <p:cNvSpPr txBox="1"/>
          <p:nvPr/>
        </p:nvSpPr>
        <p:spPr>
          <a:xfrm>
            <a:off x="877803" y="3875859"/>
            <a:ext cx="4391696" cy="646331"/>
          </a:xfrm>
          <a:prstGeom prst="rect">
            <a:avLst/>
          </a:prstGeom>
          <a:noFill/>
        </p:spPr>
        <p:txBody>
          <a:bodyPr wrap="square" rtlCol="0">
            <a:spAutoFit/>
          </a:bodyPr>
          <a:lstStyle/>
          <a:p>
            <a:r>
              <a:rPr lang="en-US" dirty="0" smtClean="0"/>
              <a:t>Quispamsis Middle School</a:t>
            </a:r>
          </a:p>
          <a:p>
            <a:r>
              <a:rPr lang="en-US" dirty="0" smtClean="0"/>
              <a:t>December 6, 2017</a:t>
            </a:r>
            <a:endParaRPr lang="en-US" dirty="0"/>
          </a:p>
        </p:txBody>
      </p:sp>
      <p:sp>
        <p:nvSpPr>
          <p:cNvPr id="6" name="TextBox 5"/>
          <p:cNvSpPr txBox="1"/>
          <p:nvPr/>
        </p:nvSpPr>
        <p:spPr>
          <a:xfrm>
            <a:off x="877803" y="4757446"/>
            <a:ext cx="4964806" cy="369332"/>
          </a:xfrm>
          <a:prstGeom prst="rect">
            <a:avLst/>
          </a:prstGeom>
          <a:noFill/>
        </p:spPr>
        <p:txBody>
          <a:bodyPr wrap="square" rtlCol="0">
            <a:spAutoFit/>
          </a:bodyPr>
          <a:lstStyle/>
          <a:p>
            <a:r>
              <a:rPr lang="en-US" dirty="0" smtClean="0"/>
              <a:t>Rob Mather,</a:t>
            </a:r>
            <a:r>
              <a:rPr lang="en-US" dirty="0"/>
              <a:t> </a:t>
            </a:r>
            <a:r>
              <a:rPr lang="en-US" dirty="0" smtClean="0"/>
              <a:t>Guidance Lead, ASD-South</a:t>
            </a:r>
            <a:endParaRPr lang="en-US" dirty="0"/>
          </a:p>
        </p:txBody>
      </p:sp>
    </p:spTree>
    <p:extLst>
      <p:ext uri="{BB962C8B-B14F-4D97-AF65-F5344CB8AC3E}">
        <p14:creationId xmlns:p14="http://schemas.microsoft.com/office/powerpoint/2010/main" val="410016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Anxiety symptoms</a:t>
            </a:r>
            <a:endParaRPr lang="en-US" dirty="0"/>
          </a:p>
        </p:txBody>
      </p:sp>
      <p:sp>
        <p:nvSpPr>
          <p:cNvPr id="3" name="Content Placeholder 2"/>
          <p:cNvSpPr>
            <a:spLocks noGrp="1"/>
          </p:cNvSpPr>
          <p:nvPr>
            <p:ph idx="1"/>
          </p:nvPr>
        </p:nvSpPr>
        <p:spPr>
          <a:xfrm>
            <a:off x="515155" y="1300767"/>
            <a:ext cx="10676585" cy="1087592"/>
          </a:xfrm>
        </p:spPr>
        <p:txBody>
          <a:bodyPr>
            <a:normAutofit/>
          </a:bodyPr>
          <a:lstStyle/>
          <a:p>
            <a:pPr marL="0" indent="0">
              <a:buNone/>
            </a:pPr>
            <a:r>
              <a:rPr lang="en-US" dirty="0"/>
              <a:t>Anxiety can cause many sensations </a:t>
            </a:r>
            <a:r>
              <a:rPr lang="en-US" dirty="0" smtClean="0"/>
              <a:t>which are known as the </a:t>
            </a:r>
            <a:r>
              <a:rPr lang="en-US" dirty="0"/>
              <a:t>“alarm reaction</a:t>
            </a:r>
            <a:r>
              <a:rPr lang="en-US" dirty="0" smtClean="0"/>
              <a:t>”. This takes </a:t>
            </a:r>
            <a:r>
              <a:rPr lang="en-US" dirty="0"/>
              <a:t>place when the body’s natural </a:t>
            </a:r>
            <a:r>
              <a:rPr lang="en-US" i="1" dirty="0"/>
              <a:t>Alarm System </a:t>
            </a:r>
            <a:r>
              <a:rPr lang="en-US" dirty="0"/>
              <a:t>(the “fight-flight-freeze” response) has been activated.</a:t>
            </a:r>
          </a:p>
          <a:p>
            <a:pPr marL="0" indent="0">
              <a:buNone/>
            </a:pPr>
            <a:endParaRPr lang="en-US" dirty="0"/>
          </a:p>
        </p:txBody>
      </p:sp>
      <p:sp>
        <p:nvSpPr>
          <p:cNvPr id="4" name="Rectangle 3"/>
          <p:cNvSpPr/>
          <p:nvPr/>
        </p:nvSpPr>
        <p:spPr>
          <a:xfrm>
            <a:off x="515155" y="2701297"/>
            <a:ext cx="6096000" cy="369332"/>
          </a:xfrm>
          <a:prstGeom prst="rect">
            <a:avLst/>
          </a:prstGeom>
        </p:spPr>
        <p:txBody>
          <a:bodyPr>
            <a:spAutoFit/>
          </a:bodyPr>
          <a:lstStyle/>
          <a:p>
            <a:r>
              <a:rPr lang="en-US" dirty="0"/>
              <a:t>Rapid heart beat and rapid breathing </a:t>
            </a:r>
          </a:p>
        </p:txBody>
      </p:sp>
      <p:sp>
        <p:nvSpPr>
          <p:cNvPr id="5" name="Rectangle 4"/>
          <p:cNvSpPr/>
          <p:nvPr/>
        </p:nvSpPr>
        <p:spPr>
          <a:xfrm>
            <a:off x="515155" y="3198901"/>
            <a:ext cx="6096000" cy="369332"/>
          </a:xfrm>
          <a:prstGeom prst="rect">
            <a:avLst/>
          </a:prstGeom>
        </p:spPr>
        <p:txBody>
          <a:bodyPr>
            <a:spAutoFit/>
          </a:bodyPr>
          <a:lstStyle/>
          <a:p>
            <a:r>
              <a:rPr lang="en-US" dirty="0"/>
              <a:t>Sweating </a:t>
            </a:r>
          </a:p>
        </p:txBody>
      </p:sp>
      <p:sp>
        <p:nvSpPr>
          <p:cNvPr id="6" name="Rectangle 5"/>
          <p:cNvSpPr/>
          <p:nvPr/>
        </p:nvSpPr>
        <p:spPr>
          <a:xfrm>
            <a:off x="515155" y="3708114"/>
            <a:ext cx="6096000" cy="369332"/>
          </a:xfrm>
          <a:prstGeom prst="rect">
            <a:avLst/>
          </a:prstGeom>
        </p:spPr>
        <p:txBody>
          <a:bodyPr>
            <a:spAutoFit/>
          </a:bodyPr>
          <a:lstStyle/>
          <a:p>
            <a:r>
              <a:rPr lang="en-US" dirty="0"/>
              <a:t>Nausea and stomach </a:t>
            </a:r>
            <a:r>
              <a:rPr lang="en-US" dirty="0" smtClean="0"/>
              <a:t>upset</a:t>
            </a:r>
            <a:endParaRPr lang="en-US" dirty="0"/>
          </a:p>
        </p:txBody>
      </p:sp>
      <p:sp>
        <p:nvSpPr>
          <p:cNvPr id="7" name="Rectangle 6"/>
          <p:cNvSpPr/>
          <p:nvPr/>
        </p:nvSpPr>
        <p:spPr>
          <a:xfrm>
            <a:off x="515155" y="4200276"/>
            <a:ext cx="6096000" cy="369332"/>
          </a:xfrm>
          <a:prstGeom prst="rect">
            <a:avLst/>
          </a:prstGeom>
        </p:spPr>
        <p:txBody>
          <a:bodyPr>
            <a:spAutoFit/>
          </a:bodyPr>
          <a:lstStyle/>
          <a:p>
            <a:r>
              <a:rPr lang="en-US" dirty="0"/>
              <a:t>Feeling dizzy or </a:t>
            </a:r>
            <a:r>
              <a:rPr lang="en-US" dirty="0" smtClean="0"/>
              <a:t>lightheaded</a:t>
            </a:r>
            <a:endParaRPr lang="en-US" dirty="0"/>
          </a:p>
        </p:txBody>
      </p:sp>
      <p:sp>
        <p:nvSpPr>
          <p:cNvPr id="8" name="Rectangle 7"/>
          <p:cNvSpPr/>
          <p:nvPr/>
        </p:nvSpPr>
        <p:spPr>
          <a:xfrm>
            <a:off x="515155" y="4751040"/>
            <a:ext cx="6096000" cy="369332"/>
          </a:xfrm>
          <a:prstGeom prst="rect">
            <a:avLst/>
          </a:prstGeom>
        </p:spPr>
        <p:txBody>
          <a:bodyPr>
            <a:spAutoFit/>
          </a:bodyPr>
          <a:lstStyle/>
          <a:p>
            <a:r>
              <a:rPr lang="en-US" dirty="0"/>
              <a:t>Tight or painful </a:t>
            </a:r>
            <a:r>
              <a:rPr lang="en-US" dirty="0" smtClean="0"/>
              <a:t>chest</a:t>
            </a:r>
            <a:endParaRPr lang="en-US" dirty="0"/>
          </a:p>
        </p:txBody>
      </p:sp>
      <p:sp>
        <p:nvSpPr>
          <p:cNvPr id="9" name="Rectangle 8"/>
          <p:cNvSpPr/>
          <p:nvPr/>
        </p:nvSpPr>
        <p:spPr>
          <a:xfrm>
            <a:off x="515155" y="5301804"/>
            <a:ext cx="6096000" cy="369332"/>
          </a:xfrm>
          <a:prstGeom prst="rect">
            <a:avLst/>
          </a:prstGeom>
        </p:spPr>
        <p:txBody>
          <a:bodyPr>
            <a:spAutoFit/>
          </a:bodyPr>
          <a:lstStyle/>
          <a:p>
            <a:r>
              <a:rPr lang="en-US" dirty="0"/>
              <a:t>Numbness and tingling </a:t>
            </a:r>
            <a:r>
              <a:rPr lang="en-US" dirty="0" smtClean="0"/>
              <a:t>sensations</a:t>
            </a:r>
            <a:endParaRPr lang="en-US" dirty="0"/>
          </a:p>
        </p:txBody>
      </p:sp>
      <p:sp>
        <p:nvSpPr>
          <p:cNvPr id="10" name="Rectangle 9"/>
          <p:cNvSpPr/>
          <p:nvPr/>
        </p:nvSpPr>
        <p:spPr>
          <a:xfrm>
            <a:off x="515155" y="5852568"/>
            <a:ext cx="2810385" cy="369332"/>
          </a:xfrm>
          <a:prstGeom prst="rect">
            <a:avLst/>
          </a:prstGeom>
        </p:spPr>
        <p:txBody>
          <a:bodyPr wrap="none">
            <a:spAutoFit/>
          </a:bodyPr>
          <a:lstStyle/>
          <a:p>
            <a:r>
              <a:rPr lang="en-US" dirty="0"/>
              <a:t>Unreality or bright vision</a:t>
            </a:r>
          </a:p>
        </p:txBody>
      </p:sp>
    </p:spTree>
    <p:extLst>
      <p:ext uri="{BB962C8B-B14F-4D97-AF65-F5344CB8AC3E}">
        <p14:creationId xmlns:p14="http://schemas.microsoft.com/office/powerpoint/2010/main" val="3886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a problem or not?</a:t>
            </a:r>
            <a:endParaRPr lang="en-US" dirty="0"/>
          </a:p>
        </p:txBody>
      </p:sp>
      <p:sp>
        <p:nvSpPr>
          <p:cNvPr id="3" name="Content Placeholder 2"/>
          <p:cNvSpPr>
            <a:spLocks noGrp="1"/>
          </p:cNvSpPr>
          <p:nvPr>
            <p:ph idx="1"/>
          </p:nvPr>
        </p:nvSpPr>
        <p:spPr>
          <a:xfrm>
            <a:off x="646111" y="1624470"/>
            <a:ext cx="11011435" cy="1023196"/>
          </a:xfrm>
        </p:spPr>
        <p:txBody>
          <a:bodyPr/>
          <a:lstStyle/>
          <a:p>
            <a:pPr marL="0" indent="0">
              <a:buNone/>
            </a:pPr>
            <a:r>
              <a:rPr lang="en-US" dirty="0">
                <a:latin typeface="+mn-lt"/>
              </a:rPr>
              <a:t>Anxiety is a problem when your body reacts as if there is danger when there is no real danger. It’s like having an overly sensitive smoke alarm system in your </a:t>
            </a:r>
            <a:r>
              <a:rPr lang="en-US" dirty="0" smtClean="0">
                <a:latin typeface="+mn-lt"/>
              </a:rPr>
              <a:t>body.</a:t>
            </a:r>
            <a:endParaRPr lang="en-US" dirty="0">
              <a:latin typeface="+mn-lt"/>
            </a:endParaRPr>
          </a:p>
          <a:p>
            <a:pPr marL="0" indent="0">
              <a:buNone/>
            </a:pPr>
            <a:endParaRPr lang="en-US" dirty="0">
              <a:latin typeface="+mn-l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05" y="243353"/>
            <a:ext cx="1098219" cy="1219155"/>
          </a:xfrm>
          <a:prstGeom prst="rect">
            <a:avLst/>
          </a:prstGeom>
        </p:spPr>
      </p:pic>
      <p:sp>
        <p:nvSpPr>
          <p:cNvPr id="5" name="Rectangle 4"/>
          <p:cNvSpPr/>
          <p:nvPr/>
        </p:nvSpPr>
        <p:spPr>
          <a:xfrm>
            <a:off x="646111" y="2700446"/>
            <a:ext cx="10872599" cy="3416320"/>
          </a:xfrm>
          <a:prstGeom prst="rect">
            <a:avLst/>
          </a:prstGeom>
        </p:spPr>
        <p:txBody>
          <a:bodyPr wrap="square">
            <a:spAutoFit/>
          </a:bodyPr>
          <a:lstStyle/>
          <a:p>
            <a:r>
              <a:rPr lang="en-US" b="1" dirty="0"/>
              <a:t>Anxiety is like a smoke alarm system</a:t>
            </a:r>
            <a:r>
              <a:rPr lang="en-US" b="1" dirty="0" smtClean="0"/>
              <a:t>:</a:t>
            </a:r>
          </a:p>
          <a:p>
            <a:endParaRPr lang="en-US" b="1" dirty="0"/>
          </a:p>
          <a:p>
            <a:r>
              <a:rPr lang="en-US" dirty="0"/>
              <a:t>A smoke alarm can help to protect us when there is an actual fire, but when a smoke alarm is too sensitive and goes off when there isn’t really a fire (e.g., burning toast in toaster), it is rather annoying. </a:t>
            </a:r>
            <a:endParaRPr lang="en-US" dirty="0" smtClean="0"/>
          </a:p>
          <a:p>
            <a:endParaRPr lang="en-US" dirty="0"/>
          </a:p>
          <a:p>
            <a:r>
              <a:rPr lang="en-US" dirty="0"/>
              <a:t>Like a smoke alarm, anxiety is helpful and adaptive when it works right. But, if it goes off when there is no real danger, it is not only scary, it is also very exhausting</a:t>
            </a:r>
            <a:r>
              <a:rPr lang="en-US" dirty="0" smtClean="0"/>
              <a:t>.</a:t>
            </a:r>
          </a:p>
          <a:p>
            <a:endParaRPr lang="en-US" dirty="0"/>
          </a:p>
          <a:p>
            <a:r>
              <a:rPr lang="en-US" dirty="0"/>
              <a:t>However, we DO NOT want to get rid of the alarm (or eliminate anxiety) because it protects us from danger. We want to fix it (i.e., bring the anxiety down to a more manageable level) so it works properly for us.</a:t>
            </a:r>
          </a:p>
        </p:txBody>
      </p:sp>
    </p:spTree>
    <p:extLst>
      <p:ext uri="{BB962C8B-B14F-4D97-AF65-F5344CB8AC3E}">
        <p14:creationId xmlns:p14="http://schemas.microsoft.com/office/powerpoint/2010/main" val="24754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532" y="384250"/>
            <a:ext cx="9404723" cy="1660065"/>
          </a:xfrm>
        </p:spPr>
        <p:txBody>
          <a:bodyPr/>
          <a:lstStyle/>
          <a:p>
            <a:pPr algn="ctr"/>
            <a:r>
              <a:rPr lang="en-US" dirty="0" smtClean="0"/>
              <a:t>Might it just be stress?</a:t>
            </a:r>
            <a:endParaRPr lang="en-US" dirty="0"/>
          </a:p>
        </p:txBody>
      </p:sp>
      <p:sp>
        <p:nvSpPr>
          <p:cNvPr id="3" name="Content Placeholder 2"/>
          <p:cNvSpPr>
            <a:spLocks noGrp="1"/>
          </p:cNvSpPr>
          <p:nvPr>
            <p:ph idx="1"/>
          </p:nvPr>
        </p:nvSpPr>
        <p:spPr>
          <a:xfrm>
            <a:off x="646111" y="1457620"/>
            <a:ext cx="10985679" cy="1203694"/>
          </a:xfrm>
        </p:spPr>
        <p:txBody>
          <a:bodyPr>
            <a:normAutofit/>
          </a:bodyPr>
          <a:lstStyle/>
          <a:p>
            <a:pPr marL="0" indent="0">
              <a:buNone/>
            </a:pPr>
            <a:r>
              <a:rPr lang="en-US" dirty="0"/>
              <a:t>Stress and anxiety are often used interchangeably, and there is overlap between stress and anxiety. Stress is related to the same ‘fight, flight, or freeze’ response as anxiety, and the physical sensations of anxiety and stress may be very similar</a:t>
            </a:r>
            <a:r>
              <a:rPr lang="en-US" dirty="0" smtClean="0"/>
              <a:t>.</a:t>
            </a:r>
          </a:p>
          <a:p>
            <a:pPr marL="0" indent="0">
              <a:buNone/>
            </a:pPr>
            <a:endParaRPr lang="en-US" dirty="0"/>
          </a:p>
        </p:txBody>
      </p:sp>
      <p:sp>
        <p:nvSpPr>
          <p:cNvPr id="4" name="Rectangle 3"/>
          <p:cNvSpPr/>
          <p:nvPr/>
        </p:nvSpPr>
        <p:spPr>
          <a:xfrm>
            <a:off x="646110" y="2790836"/>
            <a:ext cx="10831656" cy="1887696"/>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sz="2000" dirty="0">
                <a:solidFill>
                  <a:srgbClr val="FFFF00"/>
                </a:solidFill>
                <a:ea typeface="+mj-ea"/>
                <a:cs typeface="+mj-cs"/>
              </a:rPr>
              <a:t>Stress focuses on mainly external pressures on us that we’re finding hard to cope with. When we are stressed, we usually know what we’re stressed about, and the symptoms of stress typically disappear after the stressful situation is over.</a:t>
            </a:r>
          </a:p>
          <a:p>
            <a:pPr marL="342900" lvl="0" indent="-342900">
              <a:spcBef>
                <a:spcPts val="1000"/>
              </a:spcBef>
              <a:buClr>
                <a:srgbClr val="ACD433"/>
              </a:buClr>
              <a:buSzPct val="80000"/>
              <a:buFont typeface="Wingdings 3" charset="2"/>
              <a:buChar char=""/>
            </a:pPr>
            <a:endParaRPr lang="en-US" sz="2000" dirty="0">
              <a:solidFill>
                <a:srgbClr val="65D6A0"/>
              </a:solidFill>
              <a:ea typeface="+mj-ea"/>
              <a:cs typeface="+mj-cs"/>
            </a:endParaRPr>
          </a:p>
          <a:p>
            <a:pPr lvl="0">
              <a:spcBef>
                <a:spcPts val="1000"/>
              </a:spcBef>
              <a:buClr>
                <a:srgbClr val="ACD433"/>
              </a:buClr>
              <a:buSzPct val="80000"/>
            </a:pPr>
            <a:r>
              <a:rPr lang="en-US" sz="2000" dirty="0" smtClean="0">
                <a:solidFill>
                  <a:srgbClr val="FFFF00"/>
                </a:solidFill>
                <a:ea typeface="+mj-ea"/>
                <a:cs typeface="+mj-cs"/>
              </a:rPr>
              <a:t> </a:t>
            </a:r>
            <a:endParaRPr lang="en-US" sz="2000" dirty="0">
              <a:solidFill>
                <a:prstClr val="white"/>
              </a:solidFill>
              <a:ea typeface="+mj-ea"/>
              <a:cs typeface="+mj-cs"/>
            </a:endParaRPr>
          </a:p>
        </p:txBody>
      </p:sp>
      <p:sp>
        <p:nvSpPr>
          <p:cNvPr id="5" name="Rectangle 4"/>
          <p:cNvSpPr/>
          <p:nvPr/>
        </p:nvSpPr>
        <p:spPr>
          <a:xfrm>
            <a:off x="646110" y="4022106"/>
            <a:ext cx="10985679" cy="1051570"/>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dirty="0">
                <a:solidFill>
                  <a:srgbClr val="FFFF00"/>
                </a:solidFill>
              </a:rPr>
              <a:t>Anxiety, on the other hand, isn’t always as easy to figure out. Anxiety focuses on worries or fears about things that could threaten us, as well as anxiety about the anxiety itself. </a:t>
            </a:r>
          </a:p>
          <a:p>
            <a:pPr marL="342900" lvl="0" indent="-342900">
              <a:spcBef>
                <a:spcPts val="1000"/>
              </a:spcBef>
              <a:buClr>
                <a:srgbClr val="ACD433"/>
              </a:buClr>
              <a:buSzPct val="80000"/>
              <a:buFont typeface="Wingdings 3" charset="2"/>
              <a:buChar char=""/>
            </a:pPr>
            <a:endParaRPr lang="en-US" dirty="0">
              <a:solidFill>
                <a:prstClr val="white"/>
              </a:solidFill>
            </a:endParaRPr>
          </a:p>
        </p:txBody>
      </p:sp>
      <p:sp>
        <p:nvSpPr>
          <p:cNvPr id="6" name="Rectangle 5"/>
          <p:cNvSpPr/>
          <p:nvPr/>
        </p:nvSpPr>
        <p:spPr>
          <a:xfrm>
            <a:off x="823532" y="5383372"/>
            <a:ext cx="10408577" cy="369332"/>
          </a:xfrm>
          <a:prstGeom prst="rect">
            <a:avLst/>
          </a:prstGeom>
        </p:spPr>
        <p:txBody>
          <a:bodyPr wrap="square">
            <a:spAutoFit/>
          </a:bodyPr>
          <a:lstStyle/>
          <a:p>
            <a:pPr lvl="0">
              <a:spcBef>
                <a:spcPts val="1000"/>
              </a:spcBef>
              <a:buClr>
                <a:srgbClr val="ACD433"/>
              </a:buClr>
              <a:buSzPct val="80000"/>
            </a:pPr>
            <a:r>
              <a:rPr lang="en-US" dirty="0">
                <a:solidFill>
                  <a:schemeClr val="tx1">
                    <a:lumMod val="95000"/>
                  </a:schemeClr>
                </a:solidFill>
                <a:hlinkClick r:id="rId2"/>
              </a:rPr>
              <a:t>http://www.heretohelp.bc.ca/ask-us/whats-the-difference-between-anxiety-and-stress</a:t>
            </a:r>
            <a:endParaRPr lang="en-US" dirty="0">
              <a:solidFill>
                <a:schemeClr val="tx1">
                  <a:lumMod val="95000"/>
                </a:schemeClr>
              </a:solidFill>
            </a:endParaRPr>
          </a:p>
        </p:txBody>
      </p:sp>
    </p:spTree>
    <p:extLst>
      <p:ext uri="{BB962C8B-B14F-4D97-AF65-F5344CB8AC3E}">
        <p14:creationId xmlns:p14="http://schemas.microsoft.com/office/powerpoint/2010/main" val="20955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91" y="217165"/>
            <a:ext cx="8114651" cy="6399552"/>
          </a:xfrm>
          <a:prstGeom prst="rect">
            <a:avLst/>
          </a:prstGeom>
        </p:spPr>
      </p:pic>
      <p:sp>
        <p:nvSpPr>
          <p:cNvPr id="2" name="TextBox 1"/>
          <p:cNvSpPr txBox="1"/>
          <p:nvPr/>
        </p:nvSpPr>
        <p:spPr>
          <a:xfrm>
            <a:off x="9301814" y="1662615"/>
            <a:ext cx="2743200" cy="1754326"/>
          </a:xfrm>
          <a:prstGeom prst="rect">
            <a:avLst/>
          </a:prstGeom>
          <a:noFill/>
        </p:spPr>
        <p:txBody>
          <a:bodyPr wrap="square" rtlCol="0">
            <a:spAutoFit/>
          </a:bodyPr>
          <a:lstStyle/>
          <a:p>
            <a:r>
              <a:rPr lang="en-US" sz="3600" dirty="0" smtClean="0"/>
              <a:t>Same </a:t>
            </a:r>
          </a:p>
          <a:p>
            <a:r>
              <a:rPr lang="en-US" sz="3600" dirty="0" smtClean="0"/>
              <a:t>or different?</a:t>
            </a:r>
            <a:endParaRPr lang="en-US" sz="3600" dirty="0"/>
          </a:p>
        </p:txBody>
      </p:sp>
    </p:spTree>
    <p:extLst>
      <p:ext uri="{BB962C8B-B14F-4D97-AF65-F5344CB8AC3E}">
        <p14:creationId xmlns:p14="http://schemas.microsoft.com/office/powerpoint/2010/main" val="4001037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to Depression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2299" y="1348583"/>
            <a:ext cx="8070238" cy="330403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3" t="-2416" r="24578" b="2416"/>
          <a:stretch/>
        </p:blipFill>
        <p:spPr>
          <a:xfrm>
            <a:off x="507924" y="3748706"/>
            <a:ext cx="4334533" cy="2664973"/>
          </a:xfrm>
          <a:prstGeom prst="rect">
            <a:avLst/>
          </a:prstGeom>
        </p:spPr>
      </p:pic>
    </p:spTree>
    <p:extLst>
      <p:ext uri="{BB962C8B-B14F-4D97-AF65-F5344CB8AC3E}">
        <p14:creationId xmlns:p14="http://schemas.microsoft.com/office/powerpoint/2010/main" val="351886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Defined</a:t>
            </a:r>
            <a:endParaRPr lang="en-US" dirty="0"/>
          </a:p>
        </p:txBody>
      </p:sp>
      <p:sp>
        <p:nvSpPr>
          <p:cNvPr id="3" name="Content Placeholder 2"/>
          <p:cNvSpPr>
            <a:spLocks noGrp="1"/>
          </p:cNvSpPr>
          <p:nvPr>
            <p:ph idx="1"/>
          </p:nvPr>
        </p:nvSpPr>
        <p:spPr>
          <a:xfrm>
            <a:off x="1103312" y="1584102"/>
            <a:ext cx="8946541" cy="4664298"/>
          </a:xfrm>
        </p:spPr>
        <p:txBody>
          <a:bodyPr/>
          <a:lstStyle/>
          <a:p>
            <a:pPr marL="0" indent="0">
              <a:buNone/>
            </a:pPr>
            <a:endParaRPr lang="en-US" b="1" i="1" dirty="0" smtClean="0"/>
          </a:p>
          <a:p>
            <a:pPr fontAlgn="t"/>
            <a:r>
              <a:rPr lang="en-US" dirty="0"/>
              <a:t>(1) </a:t>
            </a:r>
            <a:r>
              <a:rPr lang="en-US" b="1" dirty="0"/>
              <a:t>: </a:t>
            </a:r>
            <a:r>
              <a:rPr lang="en-US" dirty="0"/>
              <a:t>a state of feeling sad </a:t>
            </a:r>
            <a:r>
              <a:rPr lang="en-US" b="1" dirty="0"/>
              <a:t>: </a:t>
            </a:r>
            <a:r>
              <a:rPr lang="en-US" dirty="0">
                <a:hlinkClick r:id="rId2"/>
              </a:rPr>
              <a:t>dejection</a:t>
            </a:r>
            <a:r>
              <a:rPr lang="en-US" dirty="0"/>
              <a:t> anger, anxiety, and </a:t>
            </a:r>
            <a:r>
              <a:rPr lang="en-US" dirty="0" smtClean="0"/>
              <a:t>depression</a:t>
            </a:r>
          </a:p>
          <a:p>
            <a:pPr fontAlgn="t"/>
            <a:endParaRPr lang="en-US" dirty="0"/>
          </a:p>
          <a:p>
            <a:pPr fontAlgn="t"/>
            <a:r>
              <a:rPr lang="en-US" dirty="0"/>
              <a:t>(2) </a:t>
            </a:r>
            <a:r>
              <a:rPr lang="en-US" b="1" dirty="0"/>
              <a:t>: </a:t>
            </a:r>
            <a:r>
              <a:rPr lang="en-US" dirty="0"/>
              <a:t>a </a:t>
            </a:r>
            <a:r>
              <a:rPr lang="en-US" dirty="0">
                <a:hlinkClick r:id="rId3"/>
              </a:rPr>
              <a:t>mood disorder</a:t>
            </a:r>
            <a:r>
              <a:rPr lang="en-US" dirty="0"/>
              <a:t> marked especially by sadness, inactivity, difficulty in thinking and concentration, a significant increase or decrease in appetite and time spent sleeping, feelings of </a:t>
            </a:r>
            <a:r>
              <a:rPr lang="en-US" dirty="0">
                <a:hlinkClick r:id="rId2"/>
              </a:rPr>
              <a:t>dejection</a:t>
            </a:r>
            <a:r>
              <a:rPr lang="en-US" dirty="0"/>
              <a:t> and hopelessness, and sometimes suicidal tendencies bouts of </a:t>
            </a:r>
            <a:r>
              <a:rPr lang="en-US" dirty="0" smtClean="0"/>
              <a:t>depression</a:t>
            </a:r>
          </a:p>
          <a:p>
            <a:pPr marL="0" indent="0" fontAlgn="t">
              <a:buNone/>
            </a:pPr>
            <a:endParaRPr lang="en-US" dirty="0" smtClean="0"/>
          </a:p>
          <a:p>
            <a:pPr marL="0" indent="0" fontAlgn="t">
              <a:buNone/>
            </a:pPr>
            <a:r>
              <a:rPr lang="en-US" dirty="0">
                <a:hlinkClick r:id="rId4"/>
              </a:rPr>
              <a:t>https://</a:t>
            </a:r>
            <a:r>
              <a:rPr lang="en-US" dirty="0" smtClean="0">
                <a:hlinkClick r:id="rId4"/>
              </a:rPr>
              <a:t>www.merriam-webster.com/dictionary/depression</a:t>
            </a:r>
            <a:endParaRPr lang="en-US" dirty="0" smtClean="0"/>
          </a:p>
          <a:p>
            <a:pPr marL="0" indent="0" fontAlgn="t">
              <a:buNone/>
            </a:pPr>
            <a:endParaRPr lang="en-US" dirty="0"/>
          </a:p>
          <a:p>
            <a:endParaRPr lang="en-US" dirty="0" smtClean="0"/>
          </a:p>
        </p:txBody>
      </p:sp>
    </p:spTree>
    <p:extLst>
      <p:ext uri="{BB962C8B-B14F-4D97-AF65-F5344CB8AC3E}">
        <p14:creationId xmlns:p14="http://schemas.microsoft.com/office/powerpoint/2010/main" val="126097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248001"/>
            <a:ext cx="9404723" cy="1400530"/>
          </a:xfrm>
        </p:spPr>
        <p:txBody>
          <a:bodyPr/>
          <a:lstStyle/>
          <a:p>
            <a:pPr algn="ctr"/>
            <a:r>
              <a:rPr lang="en-US" dirty="0" smtClean="0"/>
              <a:t>Depression</a:t>
            </a:r>
            <a:endParaRPr lang="en-US" dirty="0"/>
          </a:p>
        </p:txBody>
      </p:sp>
      <p:sp>
        <p:nvSpPr>
          <p:cNvPr id="3" name="Content Placeholder 2"/>
          <p:cNvSpPr>
            <a:spLocks noGrp="1"/>
          </p:cNvSpPr>
          <p:nvPr>
            <p:ph idx="1"/>
          </p:nvPr>
        </p:nvSpPr>
        <p:spPr>
          <a:xfrm>
            <a:off x="3607672" y="2566995"/>
            <a:ext cx="11694017" cy="971392"/>
          </a:xfrm>
        </p:spPr>
        <p:txBody>
          <a:bodyPr>
            <a:normAutofit/>
          </a:bodyPr>
          <a:lstStyle/>
          <a:p>
            <a:pPr>
              <a:spcBef>
                <a:spcPts val="0"/>
              </a:spcBef>
            </a:pPr>
            <a:endParaRPr lang="en-US" dirty="0" smtClean="0"/>
          </a:p>
          <a:p>
            <a:pPr marL="0" indent="0">
              <a:spcBef>
                <a:spcPts val="0"/>
              </a:spcBef>
              <a:buNone/>
            </a:pPr>
            <a:endParaRPr lang="en-US" dirty="0" smtClean="0"/>
          </a:p>
          <a:p>
            <a:pPr marL="0" indent="0">
              <a:buNone/>
            </a:pPr>
            <a:endParaRPr lang="en-US" dirty="0"/>
          </a:p>
        </p:txBody>
      </p:sp>
      <p:sp>
        <p:nvSpPr>
          <p:cNvPr id="4" name="Rectangle 3"/>
          <p:cNvSpPr/>
          <p:nvPr/>
        </p:nvSpPr>
        <p:spPr>
          <a:xfrm>
            <a:off x="2747501" y="6054348"/>
            <a:ext cx="6123792" cy="369332"/>
          </a:xfrm>
          <a:prstGeom prst="rect">
            <a:avLst/>
          </a:prstGeom>
        </p:spPr>
        <p:txBody>
          <a:bodyPr wrap="none">
            <a:spAutoFit/>
          </a:bodyPr>
          <a:lstStyle/>
          <a:p>
            <a:r>
              <a:rPr lang="en-US" dirty="0">
                <a:hlinkClick r:id="rId2"/>
              </a:rPr>
              <a:t>https://cmha.bc.ca/documents/depression-2/#what</a:t>
            </a:r>
            <a:endParaRPr lang="en-US" dirty="0"/>
          </a:p>
        </p:txBody>
      </p:sp>
      <p:sp>
        <p:nvSpPr>
          <p:cNvPr id="5" name="Rectangle 4"/>
          <p:cNvSpPr/>
          <p:nvPr/>
        </p:nvSpPr>
        <p:spPr>
          <a:xfrm>
            <a:off x="632462" y="2770178"/>
            <a:ext cx="10681531" cy="707886"/>
          </a:xfrm>
          <a:prstGeom prst="rect">
            <a:avLst/>
          </a:prstGeom>
        </p:spPr>
        <p:txBody>
          <a:bodyPr wrap="square">
            <a:spAutoFit/>
          </a:bodyPr>
          <a:lstStyle/>
          <a:p>
            <a:r>
              <a:rPr lang="en-US" sz="2000" dirty="0"/>
              <a:t>It changes the way people feel, leaving them with mental and physical symptoms for long periods of time. It can look quite different from person to person. </a:t>
            </a:r>
          </a:p>
        </p:txBody>
      </p:sp>
      <p:sp>
        <p:nvSpPr>
          <p:cNvPr id="6" name="Rectangle 5"/>
          <p:cNvSpPr/>
          <p:nvPr/>
        </p:nvSpPr>
        <p:spPr>
          <a:xfrm>
            <a:off x="632461" y="3478064"/>
            <a:ext cx="11050022" cy="1569660"/>
          </a:xfrm>
          <a:prstGeom prst="rect">
            <a:avLst/>
          </a:prstGeom>
        </p:spPr>
        <p:txBody>
          <a:bodyPr wrap="square">
            <a:spAutoFit/>
          </a:bodyPr>
          <a:lstStyle/>
          <a:p>
            <a:endParaRPr lang="en-US" dirty="0"/>
          </a:p>
          <a:p>
            <a:r>
              <a:rPr lang="en-US" sz="2000" dirty="0"/>
              <a:t>Depression can be triggered by a life event such as the loss of a job, the end of a relationship or the loss of a loved one, or other life stresses like a major deadline, moving to a new city or having a baby. </a:t>
            </a:r>
          </a:p>
          <a:p>
            <a:endParaRPr lang="en-US" dirty="0"/>
          </a:p>
        </p:txBody>
      </p:sp>
      <p:sp>
        <p:nvSpPr>
          <p:cNvPr id="7" name="Rectangle 6"/>
          <p:cNvSpPr/>
          <p:nvPr/>
        </p:nvSpPr>
        <p:spPr>
          <a:xfrm>
            <a:off x="632460" y="4905321"/>
            <a:ext cx="10845305" cy="1015663"/>
          </a:xfrm>
          <a:prstGeom prst="rect">
            <a:avLst/>
          </a:prstGeom>
        </p:spPr>
        <p:txBody>
          <a:bodyPr wrap="square">
            <a:spAutoFit/>
          </a:bodyPr>
          <a:lstStyle/>
          <a:p>
            <a:r>
              <a:rPr lang="en-US" sz="2000" dirty="0"/>
              <a:t>Sometimes it seems not to be triggered by anything at all. One of the most important things to remember about depression is that people who have it can’t just “snap out of it” or make it go away.</a:t>
            </a:r>
          </a:p>
        </p:txBody>
      </p:sp>
      <p:sp>
        <p:nvSpPr>
          <p:cNvPr id="8" name="Rectangle 7"/>
          <p:cNvSpPr/>
          <p:nvPr/>
        </p:nvSpPr>
        <p:spPr>
          <a:xfrm>
            <a:off x="632461" y="1589142"/>
            <a:ext cx="10681532" cy="1015663"/>
          </a:xfrm>
          <a:prstGeom prst="rect">
            <a:avLst/>
          </a:prstGeom>
        </p:spPr>
        <p:txBody>
          <a:bodyPr wrap="square">
            <a:spAutoFit/>
          </a:bodyPr>
          <a:lstStyle/>
          <a:p>
            <a:r>
              <a:rPr lang="en-US" sz="2000" dirty="0"/>
              <a:t>Depression, also known as clinical or major depression, is a mood disorder that will </a:t>
            </a:r>
          </a:p>
          <a:p>
            <a:r>
              <a:rPr lang="en-US" sz="2000" dirty="0"/>
              <a:t>affect one in eight Canadians at some point in their lives and the leading cause of </a:t>
            </a:r>
            <a:r>
              <a:rPr lang="en-US" sz="2000" dirty="0" smtClean="0"/>
              <a:t>suicide.</a:t>
            </a:r>
            <a:endParaRPr lang="en-US" sz="2000" dirty="0"/>
          </a:p>
        </p:txBody>
      </p:sp>
    </p:spTree>
    <p:extLst>
      <p:ext uri="{BB962C8B-B14F-4D97-AF65-F5344CB8AC3E}">
        <p14:creationId xmlns:p14="http://schemas.microsoft.com/office/powerpoint/2010/main" val="7196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Youth &amp; Depression</a:t>
            </a:r>
            <a:endParaRPr lang="en-US" dirty="0"/>
          </a:p>
        </p:txBody>
      </p:sp>
      <p:sp>
        <p:nvSpPr>
          <p:cNvPr id="3" name="Content Placeholder 2"/>
          <p:cNvSpPr>
            <a:spLocks noGrp="1"/>
          </p:cNvSpPr>
          <p:nvPr>
            <p:ph idx="1"/>
          </p:nvPr>
        </p:nvSpPr>
        <p:spPr>
          <a:xfrm>
            <a:off x="646111" y="1527396"/>
            <a:ext cx="11642501" cy="970144"/>
          </a:xfrm>
        </p:spPr>
        <p:txBody>
          <a:bodyPr/>
          <a:lstStyle/>
          <a:p>
            <a:pPr marL="0" indent="0">
              <a:buNone/>
            </a:pPr>
            <a:r>
              <a:rPr lang="en-US" dirty="0" smtClean="0"/>
              <a:t>More </a:t>
            </a:r>
            <a:r>
              <a:rPr lang="en-US" dirty="0"/>
              <a:t>than a quarter of a million Canadian youth—6.5% of people between 15 and 24—experience major depression each year. </a:t>
            </a:r>
            <a:endParaRPr lang="en-US" dirty="0" smtClean="0"/>
          </a:p>
          <a:p>
            <a:endParaRPr lang="en-US" dirty="0"/>
          </a:p>
          <a:p>
            <a:endParaRPr lang="en-US" dirty="0"/>
          </a:p>
        </p:txBody>
      </p:sp>
      <p:sp>
        <p:nvSpPr>
          <p:cNvPr id="4" name="Rectangle 3"/>
          <p:cNvSpPr/>
          <p:nvPr/>
        </p:nvSpPr>
        <p:spPr>
          <a:xfrm>
            <a:off x="646111" y="2497540"/>
            <a:ext cx="10640588" cy="1292662"/>
          </a:xfrm>
          <a:prstGeom prst="rect">
            <a:avLst/>
          </a:prstGeom>
        </p:spPr>
        <p:txBody>
          <a:bodyPr wrap="square">
            <a:spAutoFit/>
          </a:bodyPr>
          <a:lstStyle/>
          <a:p>
            <a:r>
              <a:rPr lang="en-US" sz="2000" dirty="0"/>
              <a:t>Depression can be hard to recognize in youth because parents and caregivers often mistake a teen’s mood swings and irritability for normal adolescence, rather than depression. </a:t>
            </a:r>
          </a:p>
          <a:p>
            <a:endParaRPr lang="en-US" dirty="0"/>
          </a:p>
        </p:txBody>
      </p:sp>
      <p:sp>
        <p:nvSpPr>
          <p:cNvPr id="5" name="Rectangle 4"/>
          <p:cNvSpPr/>
          <p:nvPr/>
        </p:nvSpPr>
        <p:spPr>
          <a:xfrm>
            <a:off x="646111" y="3572218"/>
            <a:ext cx="10640588" cy="1261884"/>
          </a:xfrm>
          <a:prstGeom prst="rect">
            <a:avLst/>
          </a:prstGeom>
        </p:spPr>
        <p:txBody>
          <a:bodyPr wrap="square">
            <a:spAutoFit/>
          </a:bodyPr>
          <a:lstStyle/>
          <a:p>
            <a:r>
              <a:rPr lang="en-US" sz="2000" dirty="0"/>
              <a:t>Studies have shown that gay, lesbian, bisexual or transgendered youth have higher rates of major depression.</a:t>
            </a:r>
          </a:p>
          <a:p>
            <a:endParaRPr lang="en-US" dirty="0"/>
          </a:p>
          <a:p>
            <a:endParaRPr lang="en-US" dirty="0"/>
          </a:p>
        </p:txBody>
      </p:sp>
      <p:sp>
        <p:nvSpPr>
          <p:cNvPr id="6" name="Rectangle 5"/>
          <p:cNvSpPr/>
          <p:nvPr/>
        </p:nvSpPr>
        <p:spPr>
          <a:xfrm>
            <a:off x="646111" y="4510937"/>
            <a:ext cx="10531405" cy="707886"/>
          </a:xfrm>
          <a:prstGeom prst="rect">
            <a:avLst/>
          </a:prstGeom>
        </p:spPr>
        <p:txBody>
          <a:bodyPr wrap="square">
            <a:spAutoFit/>
          </a:bodyPr>
          <a:lstStyle/>
          <a:p>
            <a:r>
              <a:rPr lang="en-US" sz="2000" dirty="0"/>
              <a:t>Once depression is recognized, help can make a difference for 80% of people who are affected, allowing them to get back to their regular </a:t>
            </a:r>
            <a:r>
              <a:rPr lang="en-US" sz="2000" dirty="0" smtClean="0"/>
              <a:t>activities.</a:t>
            </a:r>
            <a:endParaRPr lang="en-CA" sz="2000" dirty="0"/>
          </a:p>
        </p:txBody>
      </p:sp>
    </p:spTree>
    <p:extLst>
      <p:ext uri="{BB962C8B-B14F-4D97-AF65-F5344CB8AC3E}">
        <p14:creationId xmlns:p14="http://schemas.microsoft.com/office/powerpoint/2010/main" val="19067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17" y="220898"/>
            <a:ext cx="9404723" cy="963958"/>
          </a:xfrm>
        </p:spPr>
        <p:txBody>
          <a:bodyPr/>
          <a:lstStyle/>
          <a:p>
            <a:r>
              <a:rPr lang="en-US" dirty="0" smtClean="0"/>
              <a:t>Symptoms: </a:t>
            </a:r>
            <a:r>
              <a:rPr lang="en-US" sz="4000" b="1" dirty="0"/>
              <a:t>Could I have depression?</a:t>
            </a:r>
            <a:r>
              <a:rPr lang="en-US" sz="4400" b="1" dirty="0"/>
              <a:t/>
            </a:r>
            <a:br>
              <a:rPr lang="en-US" sz="4400" b="1" dirty="0"/>
            </a:br>
            <a:endParaRPr lang="en-US" dirty="0"/>
          </a:p>
        </p:txBody>
      </p:sp>
      <p:sp>
        <p:nvSpPr>
          <p:cNvPr id="4" name="Rectangle 3"/>
          <p:cNvSpPr/>
          <p:nvPr/>
        </p:nvSpPr>
        <p:spPr>
          <a:xfrm>
            <a:off x="424917" y="1514571"/>
            <a:ext cx="10213032" cy="5016758"/>
          </a:xfrm>
          <a:prstGeom prst="rect">
            <a:avLst/>
          </a:prstGeom>
        </p:spPr>
        <p:txBody>
          <a:bodyPr wrap="square">
            <a:spAutoFit/>
          </a:bodyPr>
          <a:lstStyle/>
          <a:p>
            <a:pPr marL="342900" indent="-342900">
              <a:buFont typeface="Wingdings" panose="05000000000000000000" pitchFamily="2" charset="2"/>
              <a:buChar char="Ø"/>
            </a:pPr>
            <a:r>
              <a:rPr lang="en-US" sz="2000" dirty="0" smtClean="0"/>
              <a:t>I </a:t>
            </a:r>
            <a:r>
              <a:rPr lang="en-US" sz="2000" dirty="0"/>
              <a:t>feel worthless, helpless or </a:t>
            </a:r>
            <a:r>
              <a:rPr lang="en-US" sz="2000" dirty="0" smtClean="0"/>
              <a:t>hopeless</a:t>
            </a:r>
          </a:p>
          <a:p>
            <a:pPr marL="342900" indent="-342900">
              <a:buFont typeface="Wingdings" panose="05000000000000000000" pitchFamily="2" charset="2"/>
              <a:buChar char="Ø"/>
            </a:pPr>
            <a:r>
              <a:rPr lang="en-US" sz="2000" dirty="0" smtClean="0"/>
              <a:t>sleep more or less than usual</a:t>
            </a:r>
          </a:p>
          <a:p>
            <a:pPr marL="342900" indent="-342900">
              <a:buFont typeface="Wingdings" panose="05000000000000000000" pitchFamily="2" charset="2"/>
              <a:buChar char="Ø"/>
            </a:pPr>
            <a:r>
              <a:rPr lang="en-US" sz="2000" dirty="0" smtClean="0"/>
              <a:t>I’m </a:t>
            </a:r>
            <a:r>
              <a:rPr lang="en-US" sz="2000" dirty="0"/>
              <a:t>eating more or less than usual</a:t>
            </a:r>
          </a:p>
          <a:p>
            <a:pPr marL="342900" indent="-342900">
              <a:buFont typeface="Wingdings" panose="05000000000000000000" pitchFamily="2" charset="2"/>
              <a:buChar char="Ø"/>
            </a:pPr>
            <a:r>
              <a:rPr lang="en-US" sz="2000" dirty="0"/>
              <a:t>I’m having difficulty concentrating or making decisions</a:t>
            </a:r>
          </a:p>
          <a:p>
            <a:pPr marL="342900" indent="-342900">
              <a:buFont typeface="Wingdings" panose="05000000000000000000" pitchFamily="2" charset="2"/>
              <a:buChar char="Ø"/>
            </a:pPr>
            <a:r>
              <a:rPr lang="en-US" sz="2000" dirty="0" smtClean="0"/>
              <a:t>I’ve </a:t>
            </a:r>
            <a:r>
              <a:rPr lang="en-US" sz="2000" dirty="0"/>
              <a:t>lost interest in activities I used to enjoy</a:t>
            </a:r>
          </a:p>
          <a:p>
            <a:pPr marL="342900" indent="-342900">
              <a:buFont typeface="Wingdings" panose="05000000000000000000" pitchFamily="2" charset="2"/>
              <a:buChar char="Ø"/>
            </a:pPr>
            <a:r>
              <a:rPr lang="en-US" sz="2000" dirty="0" smtClean="0"/>
              <a:t>I </a:t>
            </a:r>
            <a:r>
              <a:rPr lang="en-US" sz="2000" dirty="0"/>
              <a:t>avoid other people</a:t>
            </a:r>
          </a:p>
          <a:p>
            <a:pPr marL="342900" indent="-342900">
              <a:buFont typeface="Wingdings" panose="05000000000000000000" pitchFamily="2" charset="2"/>
              <a:buChar char="Ø"/>
            </a:pPr>
            <a:r>
              <a:rPr lang="en-US" sz="2000" dirty="0"/>
              <a:t>I have overwhelming feelings of sadness or grief</a:t>
            </a:r>
          </a:p>
          <a:p>
            <a:pPr marL="342900" indent="-342900">
              <a:buFont typeface="Wingdings" panose="05000000000000000000" pitchFamily="2" charset="2"/>
              <a:buChar char="Ø"/>
            </a:pPr>
            <a:r>
              <a:rPr lang="en-US" sz="2000" dirty="0"/>
              <a:t>I’m feeling unreasonably guilty</a:t>
            </a:r>
          </a:p>
          <a:p>
            <a:pPr marL="342900" indent="-342900">
              <a:buFont typeface="Wingdings" panose="05000000000000000000" pitchFamily="2" charset="2"/>
              <a:buChar char="Ø"/>
            </a:pPr>
            <a:r>
              <a:rPr lang="en-US" sz="2000" dirty="0"/>
              <a:t>I have a lot of unexplained stomachaches and headaches</a:t>
            </a:r>
          </a:p>
          <a:p>
            <a:pPr marL="342900" indent="-342900">
              <a:buFont typeface="Wingdings" panose="05000000000000000000" pitchFamily="2" charset="2"/>
              <a:buChar char="Ø"/>
            </a:pPr>
            <a:r>
              <a:rPr lang="en-US" sz="2000" dirty="0"/>
              <a:t>I feel very tired and/or restless</a:t>
            </a:r>
          </a:p>
          <a:p>
            <a:pPr marL="342900" indent="-342900">
              <a:buFont typeface="Wingdings" panose="05000000000000000000" pitchFamily="2" charset="2"/>
              <a:buChar char="Ø"/>
            </a:pPr>
            <a:r>
              <a:rPr lang="en-US" sz="2000" dirty="0" smtClean="0"/>
              <a:t>I have </a:t>
            </a:r>
            <a:r>
              <a:rPr lang="en-US" sz="2000" dirty="0"/>
              <a:t>thoughts of death or suicide</a:t>
            </a:r>
          </a:p>
          <a:p>
            <a:pPr marL="342900" indent="-342900">
              <a:buFont typeface="Wingdings" panose="05000000000000000000" pitchFamily="2" charset="2"/>
              <a:buChar char="Ø"/>
            </a:pPr>
            <a:r>
              <a:rPr lang="en-US" sz="2000" dirty="0"/>
              <a:t>I’m feeling more tearful or irritable than </a:t>
            </a:r>
            <a:r>
              <a:rPr lang="en-US" sz="2000" dirty="0" smtClean="0"/>
              <a:t>usual</a:t>
            </a:r>
          </a:p>
          <a:p>
            <a:pPr>
              <a:buFont typeface="Arial" panose="020B0604020202020204" pitchFamily="34" charset="0"/>
              <a:buChar char="•"/>
            </a:pPr>
            <a:endParaRPr lang="en-US" sz="2000" dirty="0">
              <a:effectLst/>
            </a:endParaRPr>
          </a:p>
          <a:p>
            <a:r>
              <a:rPr lang="en-US" sz="2000" dirty="0">
                <a:hlinkClick r:id="rId2"/>
              </a:rPr>
              <a:t>https://cmha.bc.ca/documents/depression-2</a:t>
            </a:r>
            <a:r>
              <a:rPr lang="en-US" sz="2000" dirty="0" smtClean="0">
                <a:hlinkClick r:id="rId2"/>
              </a:rPr>
              <a:t>/</a:t>
            </a:r>
            <a:endParaRPr lang="en-US" sz="2000" dirty="0" smtClean="0"/>
          </a:p>
          <a:p>
            <a:endParaRPr lang="en-US" sz="2000" dirty="0">
              <a:effectLst/>
            </a:endParaRPr>
          </a:p>
          <a:p>
            <a:endParaRPr lang="en-US" sz="2000" dirty="0">
              <a:effectLst/>
            </a:endParaRPr>
          </a:p>
        </p:txBody>
      </p:sp>
      <p:sp>
        <p:nvSpPr>
          <p:cNvPr id="3" name="TextBox 2"/>
          <p:cNvSpPr txBox="1"/>
          <p:nvPr/>
        </p:nvSpPr>
        <p:spPr>
          <a:xfrm>
            <a:off x="9234151" y="1764406"/>
            <a:ext cx="2575775" cy="3139321"/>
          </a:xfrm>
          <a:prstGeom prst="rect">
            <a:avLst/>
          </a:prstGeom>
          <a:noFill/>
        </p:spPr>
        <p:txBody>
          <a:bodyPr wrap="square" rtlCol="0">
            <a:spAutoFit/>
          </a:bodyPr>
          <a:lstStyle/>
          <a:p>
            <a:r>
              <a:rPr lang="en-US" dirty="0" smtClean="0"/>
              <a:t>NOTE:</a:t>
            </a:r>
          </a:p>
          <a:p>
            <a:endParaRPr lang="en-US" dirty="0"/>
          </a:p>
          <a:p>
            <a:r>
              <a:rPr lang="en-US" dirty="0"/>
              <a:t>If you agree with five or more of these statements and have been experiencing them for more than two weeks you should talk to your doctor.</a:t>
            </a:r>
          </a:p>
          <a:p>
            <a:endParaRPr lang="en-US" dirty="0"/>
          </a:p>
        </p:txBody>
      </p:sp>
    </p:spTree>
    <p:extLst>
      <p:ext uri="{BB962C8B-B14F-4D97-AF65-F5344CB8AC3E}">
        <p14:creationId xmlns:p14="http://schemas.microsoft.com/office/powerpoint/2010/main" val="157192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807" y="370605"/>
            <a:ext cx="9404723" cy="1442434"/>
          </a:xfrm>
        </p:spPr>
        <p:txBody>
          <a:bodyPr/>
          <a:lstStyle/>
          <a:p>
            <a:r>
              <a:rPr lang="en-US" dirty="0" smtClean="0"/>
              <a:t>The negative thinking cycle: A Cognitive Approach  (CBT-Model)</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531" y="1965278"/>
            <a:ext cx="7107565" cy="4569374"/>
          </a:xfrm>
          <a:prstGeom prst="rect">
            <a:avLst/>
          </a:prstGeom>
        </p:spPr>
      </p:pic>
    </p:spTree>
    <p:extLst>
      <p:ext uri="{BB962C8B-B14F-4D97-AF65-F5344CB8AC3E}">
        <p14:creationId xmlns:p14="http://schemas.microsoft.com/office/powerpoint/2010/main" val="66997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02" y="453487"/>
            <a:ext cx="8398431" cy="1400530"/>
          </a:xfrm>
        </p:spPr>
        <p:txBody>
          <a:bodyPr/>
          <a:lstStyle/>
          <a:p>
            <a:pPr algn="ctr"/>
            <a:r>
              <a:rPr lang="en-US" dirty="0" smtClean="0"/>
              <a:t>Mental Wellness/Health</a:t>
            </a:r>
            <a:endParaRPr lang="en-US" dirty="0"/>
          </a:p>
        </p:txBody>
      </p:sp>
      <p:sp>
        <p:nvSpPr>
          <p:cNvPr id="3" name="Content Placeholder 2"/>
          <p:cNvSpPr>
            <a:spLocks noGrp="1"/>
          </p:cNvSpPr>
          <p:nvPr>
            <p:ph idx="1"/>
          </p:nvPr>
        </p:nvSpPr>
        <p:spPr>
          <a:xfrm>
            <a:off x="-1609956" y="3699919"/>
            <a:ext cx="11833516" cy="2329280"/>
          </a:xfrm>
        </p:spPr>
        <p:txBody>
          <a:bodyPr>
            <a:normAutofit/>
          </a:bodyPr>
          <a:lstStyle/>
          <a:p>
            <a:pPr marL="0" indent="0">
              <a:buNone/>
            </a:pPr>
            <a:endParaRPr lang="en-US" sz="2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632" y="1436126"/>
            <a:ext cx="2657857" cy="2112292"/>
          </a:xfrm>
          <a:prstGeom prst="rect">
            <a:avLst/>
          </a:prstGeom>
        </p:spPr>
      </p:pic>
      <p:sp>
        <p:nvSpPr>
          <p:cNvPr id="5" name="Rectangle 4"/>
          <p:cNvSpPr/>
          <p:nvPr/>
        </p:nvSpPr>
        <p:spPr>
          <a:xfrm>
            <a:off x="454019" y="3722251"/>
            <a:ext cx="9865077" cy="2308324"/>
          </a:xfrm>
          <a:prstGeom prst="rect">
            <a:avLst/>
          </a:prstGeom>
        </p:spPr>
        <p:txBody>
          <a:bodyPr wrap="square">
            <a:spAutoFit/>
          </a:bodyPr>
          <a:lstStyle/>
          <a:p>
            <a:r>
              <a:rPr lang="en-US" sz="2400" dirty="0"/>
              <a:t>At times, </a:t>
            </a:r>
            <a:r>
              <a:rPr lang="en-US" sz="2400" dirty="0" smtClean="0"/>
              <a:t>we </a:t>
            </a:r>
            <a:r>
              <a:rPr lang="en-US" sz="2400" dirty="0"/>
              <a:t>may tip the balance too much in one direction and have to find </a:t>
            </a:r>
            <a:r>
              <a:rPr lang="en-US" sz="2400" dirty="0" smtClean="0"/>
              <a:t>our </a:t>
            </a:r>
            <a:r>
              <a:rPr lang="en-US" sz="2400" dirty="0"/>
              <a:t>footing again. O</a:t>
            </a:r>
            <a:r>
              <a:rPr lang="en-US" sz="2400" dirty="0" smtClean="0"/>
              <a:t>ur </a:t>
            </a:r>
            <a:r>
              <a:rPr lang="en-US" sz="2400" dirty="0"/>
              <a:t>personal balance will be unique, and </a:t>
            </a:r>
            <a:r>
              <a:rPr lang="en-US" sz="2400" dirty="0" smtClean="0"/>
              <a:t>our </a:t>
            </a:r>
            <a:r>
              <a:rPr lang="en-US" sz="2400" dirty="0"/>
              <a:t>challenge will be to stay mentally healthy by keeping that balance.</a:t>
            </a:r>
          </a:p>
          <a:p>
            <a:endParaRPr lang="en-US" sz="2400" dirty="0"/>
          </a:p>
          <a:p>
            <a:r>
              <a:rPr lang="en-US" sz="2400" dirty="0">
                <a:hlinkClick r:id="rId3"/>
              </a:rPr>
              <a:t>http://www.cmha.ca/mental-health/your-mental-health/</a:t>
            </a:r>
            <a:endParaRPr lang="en-US" sz="2400" dirty="0"/>
          </a:p>
        </p:txBody>
      </p:sp>
      <p:sp>
        <p:nvSpPr>
          <p:cNvPr id="6" name="Rectangle 5"/>
          <p:cNvSpPr/>
          <p:nvPr/>
        </p:nvSpPr>
        <p:spPr>
          <a:xfrm>
            <a:off x="502315" y="1910592"/>
            <a:ext cx="8090868" cy="1200329"/>
          </a:xfrm>
          <a:prstGeom prst="rect">
            <a:avLst/>
          </a:prstGeom>
        </p:spPr>
        <p:txBody>
          <a:bodyPr wrap="square">
            <a:spAutoFit/>
          </a:bodyPr>
          <a:lstStyle/>
          <a:p>
            <a:r>
              <a:rPr lang="en-US" sz="2400" dirty="0"/>
              <a:t>Mental health means striking a balance in all aspects </a:t>
            </a:r>
          </a:p>
          <a:p>
            <a:r>
              <a:rPr lang="en-US" sz="2400" dirty="0"/>
              <a:t>of </a:t>
            </a:r>
            <a:r>
              <a:rPr lang="en-US" sz="2400" dirty="0" smtClean="0"/>
              <a:t>one’s </a:t>
            </a:r>
            <a:r>
              <a:rPr lang="en-US" sz="2400" dirty="0"/>
              <a:t>life: social, physical, spiritual, economic and </a:t>
            </a:r>
          </a:p>
          <a:p>
            <a:r>
              <a:rPr lang="en-US" sz="2400" dirty="0"/>
              <a:t>mental. Reaching a balance is a learning process. </a:t>
            </a:r>
          </a:p>
        </p:txBody>
      </p:sp>
    </p:spTree>
    <p:extLst>
      <p:ext uri="{BB962C8B-B14F-4D97-AF65-F5344CB8AC3E}">
        <p14:creationId xmlns:p14="http://schemas.microsoft.com/office/powerpoint/2010/main" val="8591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934" y="343536"/>
            <a:ext cx="10777066" cy="1400530"/>
          </a:xfrm>
        </p:spPr>
        <p:txBody>
          <a:bodyPr/>
          <a:lstStyle/>
          <a:p>
            <a:r>
              <a:rPr lang="en-US" sz="4400" dirty="0" smtClean="0"/>
              <a:t>A cognitive example of anxiety</a:t>
            </a:r>
            <a:br>
              <a:rPr lang="en-US" sz="4400" dirty="0" smtClean="0"/>
            </a:br>
            <a:r>
              <a:rPr lang="en-US" sz="4400" dirty="0" smtClean="0"/>
              <a:t>and depression</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11" y="2056359"/>
            <a:ext cx="6907305" cy="4444424"/>
          </a:xfrm>
        </p:spPr>
      </p:pic>
    </p:spTree>
    <p:extLst>
      <p:ext uri="{BB962C8B-B14F-4D97-AF65-F5344CB8AC3E}">
        <p14:creationId xmlns:p14="http://schemas.microsoft.com/office/powerpoint/2010/main" val="338146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18" y="288945"/>
            <a:ext cx="9404723" cy="1400530"/>
          </a:xfrm>
        </p:spPr>
        <p:txBody>
          <a:bodyPr/>
          <a:lstStyle/>
          <a:p>
            <a:r>
              <a:rPr lang="en-US" dirty="0" smtClean="0"/>
              <a:t>Common mistakes in our thinking</a:t>
            </a:r>
            <a:br>
              <a:rPr lang="en-US" dirty="0" smtClean="0"/>
            </a:br>
            <a:r>
              <a:rPr lang="en-US" dirty="0" smtClean="0"/>
              <a:t>Cognitive Distortions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97" t="24140" r="2097" b="16299"/>
          <a:stretch/>
        </p:blipFill>
        <p:spPr>
          <a:xfrm>
            <a:off x="1041896" y="1853248"/>
            <a:ext cx="10091162" cy="4710048"/>
          </a:xfrm>
        </p:spPr>
      </p:pic>
    </p:spTree>
    <p:extLst>
      <p:ext uri="{BB962C8B-B14F-4D97-AF65-F5344CB8AC3E}">
        <p14:creationId xmlns:p14="http://schemas.microsoft.com/office/powerpoint/2010/main" val="393423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304"/>
            <a:ext cx="9404723" cy="1672944"/>
          </a:xfrm>
        </p:spPr>
        <p:txBody>
          <a:bodyPr/>
          <a:lstStyle/>
          <a:p>
            <a:r>
              <a:rPr lang="en-US" dirty="0" smtClean="0"/>
              <a:t>What strategies do people use?</a:t>
            </a:r>
            <a:endParaRPr lang="en-US" dirty="0"/>
          </a:p>
        </p:txBody>
      </p:sp>
      <p:sp>
        <p:nvSpPr>
          <p:cNvPr id="3" name="Content Placeholder 2"/>
          <p:cNvSpPr>
            <a:spLocks noGrp="1"/>
          </p:cNvSpPr>
          <p:nvPr>
            <p:ph idx="1"/>
          </p:nvPr>
        </p:nvSpPr>
        <p:spPr>
          <a:xfrm>
            <a:off x="801759" y="1228684"/>
            <a:ext cx="10042252" cy="5254579"/>
          </a:xfrm>
        </p:spPr>
        <p:txBody>
          <a:bodyPr>
            <a:normAutofit/>
          </a:bodyPr>
          <a:lstStyle/>
          <a:p>
            <a:pPr marL="0" indent="0">
              <a:buNone/>
            </a:pPr>
            <a:r>
              <a:rPr lang="en-US" dirty="0" smtClean="0"/>
              <a:t>Cognitive Behavioural Therapy:</a:t>
            </a:r>
          </a:p>
          <a:p>
            <a:pPr marL="0" indent="0">
              <a:buNone/>
            </a:pPr>
            <a:r>
              <a:rPr lang="en-US" dirty="0" smtClean="0"/>
              <a:t>As the </a:t>
            </a:r>
            <a:r>
              <a:rPr lang="en-US" dirty="0"/>
              <a:t>name suggests, CBT focuses on the way people think ("cognitive") and act ("behavioural"). The concept behind CBT is that our thoughts about a situation affect how we feel (emotionally and physically) and how we behave in that situation. </a:t>
            </a:r>
            <a:endParaRPr lang="en-US" dirty="0" smtClean="0"/>
          </a:p>
          <a:p>
            <a:pPr marL="0" indent="0">
              <a:buNone/>
            </a:pPr>
            <a:endParaRPr lang="en-US" dirty="0"/>
          </a:p>
          <a:p>
            <a:r>
              <a:rPr lang="en-US" dirty="0" smtClean="0"/>
              <a:t>Relaxation Strategies/Breathing exercises/Mindfulness </a:t>
            </a:r>
          </a:p>
          <a:p>
            <a:r>
              <a:rPr lang="en-US" dirty="0" smtClean="0"/>
              <a:t>Realistic Thinking (helpful vs unhelpful thoughts)/Thought Records</a:t>
            </a:r>
          </a:p>
          <a:p>
            <a:r>
              <a:rPr lang="en-US" dirty="0" smtClean="0"/>
              <a:t>Facing Fears/Exposure </a:t>
            </a:r>
          </a:p>
          <a:p>
            <a:r>
              <a:rPr lang="en-US" dirty="0" err="1" smtClean="0"/>
              <a:t>Behavioural</a:t>
            </a:r>
            <a:r>
              <a:rPr lang="en-US" dirty="0" smtClean="0"/>
              <a:t> Activation (Activities that promote positive feelings/thoughts) </a:t>
            </a:r>
          </a:p>
          <a:p>
            <a:r>
              <a:rPr lang="en-US" dirty="0" smtClean="0"/>
              <a:t>Wellness Analysis (Sleep/Diet/Exercise)</a:t>
            </a:r>
          </a:p>
          <a:p>
            <a:r>
              <a:rPr lang="en-US" dirty="0" smtClean="0"/>
              <a:t>Medication may also be used as part of the treatment.</a:t>
            </a:r>
          </a:p>
          <a:p>
            <a:endParaRPr lang="en-US" dirty="0"/>
          </a:p>
        </p:txBody>
      </p:sp>
    </p:spTree>
    <p:extLst>
      <p:ext uri="{BB962C8B-B14F-4D97-AF65-F5344CB8AC3E}">
        <p14:creationId xmlns:p14="http://schemas.microsoft.com/office/powerpoint/2010/main" val="75308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806"/>
          </a:xfrm>
        </p:spPr>
        <p:txBody>
          <a:bodyPr/>
          <a:lstStyle/>
          <a:p>
            <a:r>
              <a:rPr lang="en-US" dirty="0" smtClean="0"/>
              <a:t>What can parents do to help?</a:t>
            </a:r>
            <a:endParaRPr lang="en-US" dirty="0"/>
          </a:p>
        </p:txBody>
      </p:sp>
      <p:sp>
        <p:nvSpPr>
          <p:cNvPr id="3" name="Content Placeholder 2"/>
          <p:cNvSpPr>
            <a:spLocks noGrp="1"/>
          </p:cNvSpPr>
          <p:nvPr>
            <p:ph idx="1"/>
          </p:nvPr>
        </p:nvSpPr>
        <p:spPr>
          <a:xfrm>
            <a:off x="695294" y="1431909"/>
            <a:ext cx="10869768" cy="777923"/>
          </a:xfrm>
        </p:spPr>
        <p:txBody>
          <a:bodyPr>
            <a:normAutofit/>
          </a:bodyPr>
          <a:lstStyle/>
          <a:p>
            <a:pPr marL="0" indent="0">
              <a:buNone/>
            </a:pPr>
            <a:r>
              <a:rPr lang="en-US" b="1" dirty="0" smtClean="0"/>
              <a:t>Actively Listen</a:t>
            </a:r>
            <a:r>
              <a:rPr lang="en-US" b="1" dirty="0"/>
              <a:t>. </a:t>
            </a:r>
            <a:r>
              <a:rPr lang="en-US" dirty="0"/>
              <a:t> </a:t>
            </a:r>
            <a:endParaRPr lang="en-US" dirty="0" smtClean="0"/>
          </a:p>
        </p:txBody>
      </p:sp>
      <p:sp>
        <p:nvSpPr>
          <p:cNvPr id="4" name="Rectangle 3"/>
          <p:cNvSpPr/>
          <p:nvPr/>
        </p:nvSpPr>
        <p:spPr>
          <a:xfrm>
            <a:off x="695294" y="1905383"/>
            <a:ext cx="10869768" cy="400110"/>
          </a:xfrm>
          <a:prstGeom prst="rect">
            <a:avLst/>
          </a:prstGeom>
        </p:spPr>
        <p:txBody>
          <a:bodyPr wrap="square">
            <a:spAutoFit/>
          </a:bodyPr>
          <a:lstStyle/>
          <a:p>
            <a:r>
              <a:rPr lang="en-US" sz="2000" b="1" dirty="0"/>
              <a:t>Ask your child if they’ve thought about what they might need to get better.</a:t>
            </a:r>
            <a:r>
              <a:rPr lang="en-US" dirty="0"/>
              <a:t> </a:t>
            </a:r>
          </a:p>
        </p:txBody>
      </p:sp>
      <p:sp>
        <p:nvSpPr>
          <p:cNvPr id="5" name="Rectangle 4"/>
          <p:cNvSpPr/>
          <p:nvPr/>
        </p:nvSpPr>
        <p:spPr>
          <a:xfrm>
            <a:off x="695294" y="2401153"/>
            <a:ext cx="6096000" cy="400110"/>
          </a:xfrm>
          <a:prstGeom prst="rect">
            <a:avLst/>
          </a:prstGeom>
        </p:spPr>
        <p:txBody>
          <a:bodyPr>
            <a:spAutoFit/>
          </a:bodyPr>
          <a:lstStyle/>
          <a:p>
            <a:r>
              <a:rPr lang="en-US" sz="2000" b="1" dirty="0"/>
              <a:t>Learn as much as you can about the </a:t>
            </a:r>
            <a:r>
              <a:rPr lang="en-US" sz="2000" b="1" dirty="0" smtClean="0"/>
              <a:t>situation.</a:t>
            </a:r>
            <a:endParaRPr lang="en-US" sz="2000" b="1" dirty="0"/>
          </a:p>
        </p:txBody>
      </p:sp>
      <p:sp>
        <p:nvSpPr>
          <p:cNvPr id="6" name="Rectangle 5"/>
          <p:cNvSpPr/>
          <p:nvPr/>
        </p:nvSpPr>
        <p:spPr>
          <a:xfrm>
            <a:off x="695294" y="2935717"/>
            <a:ext cx="6096000" cy="400110"/>
          </a:xfrm>
          <a:prstGeom prst="rect">
            <a:avLst/>
          </a:prstGeom>
        </p:spPr>
        <p:txBody>
          <a:bodyPr>
            <a:spAutoFit/>
          </a:bodyPr>
          <a:lstStyle/>
          <a:p>
            <a:r>
              <a:rPr lang="en-US" sz="2000" b="1" dirty="0"/>
              <a:t>Normalize their </a:t>
            </a:r>
            <a:r>
              <a:rPr lang="en-US" sz="2000" b="1" dirty="0" smtClean="0"/>
              <a:t>feelings.</a:t>
            </a:r>
            <a:endParaRPr lang="en-US" sz="2000" b="1" dirty="0"/>
          </a:p>
        </p:txBody>
      </p:sp>
      <p:sp>
        <p:nvSpPr>
          <p:cNvPr id="7" name="Rectangle 6"/>
          <p:cNvSpPr/>
          <p:nvPr/>
        </p:nvSpPr>
        <p:spPr>
          <a:xfrm>
            <a:off x="695294" y="3505595"/>
            <a:ext cx="10012790" cy="400110"/>
          </a:xfrm>
          <a:prstGeom prst="rect">
            <a:avLst/>
          </a:prstGeom>
        </p:spPr>
        <p:txBody>
          <a:bodyPr wrap="square">
            <a:spAutoFit/>
          </a:bodyPr>
          <a:lstStyle/>
          <a:p>
            <a:r>
              <a:rPr lang="en-US" sz="2000" b="1" dirty="0"/>
              <a:t>Acknowledge your fears/worries and perception of the </a:t>
            </a:r>
            <a:r>
              <a:rPr lang="en-US" sz="2000" b="1" dirty="0" smtClean="0"/>
              <a:t>situation.</a:t>
            </a:r>
            <a:endParaRPr lang="en-US" sz="2000" b="1" dirty="0"/>
          </a:p>
        </p:txBody>
      </p:sp>
      <p:sp>
        <p:nvSpPr>
          <p:cNvPr id="8" name="Rectangle 7"/>
          <p:cNvSpPr/>
          <p:nvPr/>
        </p:nvSpPr>
        <p:spPr>
          <a:xfrm>
            <a:off x="646111" y="4036163"/>
            <a:ext cx="10626940" cy="707886"/>
          </a:xfrm>
          <a:prstGeom prst="rect">
            <a:avLst/>
          </a:prstGeom>
        </p:spPr>
        <p:txBody>
          <a:bodyPr wrap="square">
            <a:spAutoFit/>
          </a:bodyPr>
          <a:lstStyle/>
          <a:p>
            <a:r>
              <a:rPr lang="en-US" sz="2000" b="1" dirty="0"/>
              <a:t>Offer an impartial counselor,</a:t>
            </a:r>
            <a:r>
              <a:rPr lang="en-US" sz="2000" dirty="0"/>
              <a:t> and assure your child that information will be confidential unless it is life </a:t>
            </a:r>
            <a:r>
              <a:rPr lang="en-US" sz="2000" dirty="0" smtClean="0"/>
              <a:t>threatening.</a:t>
            </a:r>
            <a:endParaRPr lang="en-US" sz="2000" dirty="0"/>
          </a:p>
        </p:txBody>
      </p:sp>
      <p:sp>
        <p:nvSpPr>
          <p:cNvPr id="9" name="Rectangle 8"/>
          <p:cNvSpPr/>
          <p:nvPr/>
        </p:nvSpPr>
        <p:spPr>
          <a:xfrm>
            <a:off x="646111" y="4786662"/>
            <a:ext cx="10968134" cy="707886"/>
          </a:xfrm>
          <a:prstGeom prst="rect">
            <a:avLst/>
          </a:prstGeom>
        </p:spPr>
        <p:txBody>
          <a:bodyPr wrap="square">
            <a:spAutoFit/>
          </a:bodyPr>
          <a:lstStyle/>
          <a:p>
            <a:r>
              <a:rPr lang="en-US" sz="2000" b="1" dirty="0"/>
              <a:t>Prepare to be an advocate.</a:t>
            </a:r>
            <a:r>
              <a:rPr lang="en-US" sz="2000" dirty="0"/>
              <a:t>  It takes time and effort to make sure you’re getting the best care you </a:t>
            </a:r>
            <a:r>
              <a:rPr lang="en-US" sz="2000" dirty="0" smtClean="0"/>
              <a:t>need - help </a:t>
            </a:r>
            <a:r>
              <a:rPr lang="en-US" sz="2000" dirty="0"/>
              <a:t>them navigate the </a:t>
            </a:r>
            <a:r>
              <a:rPr lang="en-US" sz="2000" dirty="0" smtClean="0"/>
              <a:t>system.</a:t>
            </a:r>
            <a:endParaRPr lang="en-US" sz="2000" dirty="0"/>
          </a:p>
        </p:txBody>
      </p:sp>
      <p:sp>
        <p:nvSpPr>
          <p:cNvPr id="10" name="Rectangle 9"/>
          <p:cNvSpPr/>
          <p:nvPr/>
        </p:nvSpPr>
        <p:spPr>
          <a:xfrm>
            <a:off x="646111" y="5625006"/>
            <a:ext cx="10395045" cy="707886"/>
          </a:xfrm>
          <a:prstGeom prst="rect">
            <a:avLst/>
          </a:prstGeom>
        </p:spPr>
        <p:txBody>
          <a:bodyPr wrap="square">
            <a:spAutoFit/>
          </a:bodyPr>
          <a:lstStyle/>
          <a:p>
            <a:r>
              <a:rPr lang="en-US" sz="2000" b="1" dirty="0"/>
              <a:t>Help your child connect with supports. </a:t>
            </a:r>
            <a:r>
              <a:rPr lang="en-US" sz="2000" dirty="0"/>
              <a:t>Connecting with the school/guidance/ outside counsellor/family doctor etc..  is an important next </a:t>
            </a:r>
            <a:r>
              <a:rPr lang="en-US" sz="2000" dirty="0" smtClean="0"/>
              <a:t>step.</a:t>
            </a:r>
            <a:endParaRPr lang="en-US" sz="2000" b="1" dirty="0"/>
          </a:p>
        </p:txBody>
      </p:sp>
    </p:spTree>
    <p:extLst>
      <p:ext uri="{BB962C8B-B14F-4D97-AF65-F5344CB8AC3E}">
        <p14:creationId xmlns:p14="http://schemas.microsoft.com/office/powerpoint/2010/main" val="449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304"/>
            <a:ext cx="9404723" cy="1081826"/>
          </a:xfrm>
        </p:spPr>
        <p:txBody>
          <a:bodyPr/>
          <a:lstStyle/>
          <a:p>
            <a:r>
              <a:rPr lang="en-US" dirty="0" smtClean="0"/>
              <a:t>What won’t be helpful</a:t>
            </a:r>
            <a:endParaRPr lang="en-US" dirty="0"/>
          </a:p>
        </p:txBody>
      </p:sp>
      <p:sp>
        <p:nvSpPr>
          <p:cNvPr id="3" name="Content Placeholder 2"/>
          <p:cNvSpPr>
            <a:spLocks noGrp="1"/>
          </p:cNvSpPr>
          <p:nvPr>
            <p:ph idx="1"/>
          </p:nvPr>
        </p:nvSpPr>
        <p:spPr>
          <a:xfrm>
            <a:off x="645130" y="1107584"/>
            <a:ext cx="10032642" cy="571092"/>
          </a:xfrm>
        </p:spPr>
        <p:txBody>
          <a:bodyPr>
            <a:normAutofit/>
          </a:bodyPr>
          <a:lstStyle/>
          <a:p>
            <a:pPr marL="0" indent="0">
              <a:buNone/>
            </a:pPr>
            <a:r>
              <a:rPr lang="en-US" b="1" dirty="0" smtClean="0"/>
              <a:t>Minimizing </a:t>
            </a:r>
            <a:r>
              <a:rPr lang="en-US" dirty="0"/>
              <a:t>how they are feeling or </a:t>
            </a:r>
            <a:r>
              <a:rPr lang="en-US" dirty="0" smtClean="0"/>
              <a:t>what they say.</a:t>
            </a:r>
          </a:p>
          <a:p>
            <a:pPr marL="0" indent="0">
              <a:buNone/>
            </a:pPr>
            <a:endParaRPr lang="en-US" dirty="0"/>
          </a:p>
          <a:p>
            <a:pPr marL="0" indent="0">
              <a:buNone/>
            </a:pPr>
            <a:endParaRPr lang="en-US" dirty="0"/>
          </a:p>
        </p:txBody>
      </p:sp>
      <p:sp>
        <p:nvSpPr>
          <p:cNvPr id="4" name="Rectangle 3"/>
          <p:cNvSpPr/>
          <p:nvPr/>
        </p:nvSpPr>
        <p:spPr>
          <a:xfrm>
            <a:off x="373039" y="6244820"/>
            <a:ext cx="11818961" cy="369332"/>
          </a:xfrm>
          <a:prstGeom prst="rect">
            <a:avLst/>
          </a:prstGeom>
        </p:spPr>
        <p:txBody>
          <a:bodyPr wrap="square">
            <a:spAutoFit/>
          </a:bodyPr>
          <a:lstStyle/>
          <a:p>
            <a:r>
              <a:rPr lang="en-US" dirty="0">
                <a:hlinkClick r:id="rId2"/>
              </a:rPr>
              <a:t>http://www.mentalhealthamerica.net/conditions/talking-adolescents-and-teens-starting-conversation</a:t>
            </a:r>
            <a:endParaRPr lang="en-US" dirty="0"/>
          </a:p>
        </p:txBody>
      </p:sp>
      <p:sp>
        <p:nvSpPr>
          <p:cNvPr id="5" name="Rectangle 4"/>
          <p:cNvSpPr/>
          <p:nvPr/>
        </p:nvSpPr>
        <p:spPr>
          <a:xfrm>
            <a:off x="645129" y="1678676"/>
            <a:ext cx="9404723" cy="400110"/>
          </a:xfrm>
          <a:prstGeom prst="rect">
            <a:avLst/>
          </a:prstGeom>
        </p:spPr>
        <p:txBody>
          <a:bodyPr wrap="square">
            <a:spAutoFit/>
          </a:bodyPr>
          <a:lstStyle/>
          <a:p>
            <a:r>
              <a:rPr lang="en-US" sz="2000" b="1" dirty="0" smtClean="0"/>
              <a:t>Letting your </a:t>
            </a:r>
            <a:r>
              <a:rPr lang="en-US" sz="2000" b="1" dirty="0"/>
              <a:t>emotions rule your response</a:t>
            </a:r>
            <a:r>
              <a:rPr lang="en-US" sz="2000" dirty="0"/>
              <a:t> or </a:t>
            </a:r>
            <a:r>
              <a:rPr lang="en-US" sz="2000" dirty="0" smtClean="0"/>
              <a:t>using </a:t>
            </a:r>
            <a:r>
              <a:rPr lang="en-US" sz="2000" dirty="0"/>
              <a:t>the word </a:t>
            </a:r>
            <a:r>
              <a:rPr lang="en-US" sz="2000" b="1" dirty="0"/>
              <a:t>“crazy</a:t>
            </a:r>
            <a:r>
              <a:rPr lang="en-US" sz="2000" b="1" dirty="0" smtClean="0"/>
              <a:t>”</a:t>
            </a:r>
            <a:r>
              <a:rPr lang="en-US" sz="2000" dirty="0" smtClean="0"/>
              <a:t>.</a:t>
            </a:r>
            <a:endParaRPr lang="en-US" sz="2000" dirty="0"/>
          </a:p>
        </p:txBody>
      </p:sp>
      <p:sp>
        <p:nvSpPr>
          <p:cNvPr id="6" name="Rectangle 5"/>
          <p:cNvSpPr/>
          <p:nvPr/>
        </p:nvSpPr>
        <p:spPr>
          <a:xfrm>
            <a:off x="645129" y="2236624"/>
            <a:ext cx="10532387" cy="707886"/>
          </a:xfrm>
          <a:prstGeom prst="rect">
            <a:avLst/>
          </a:prstGeom>
        </p:spPr>
        <p:txBody>
          <a:bodyPr wrap="square">
            <a:spAutoFit/>
          </a:bodyPr>
          <a:lstStyle/>
          <a:p>
            <a:r>
              <a:rPr lang="en-US" sz="2000" b="1" dirty="0" smtClean="0"/>
              <a:t>Telling your </a:t>
            </a:r>
            <a:r>
              <a:rPr lang="en-US" sz="2000" b="1" dirty="0"/>
              <a:t>child what they SHOULD do; </a:t>
            </a:r>
            <a:r>
              <a:rPr lang="en-US" sz="2000" dirty="0"/>
              <a:t>instead, ask what they want you to help them with</a:t>
            </a:r>
            <a:r>
              <a:rPr lang="en-US" dirty="0" smtClean="0"/>
              <a:t>.</a:t>
            </a:r>
            <a:endParaRPr lang="en-US" dirty="0"/>
          </a:p>
        </p:txBody>
      </p:sp>
      <p:sp>
        <p:nvSpPr>
          <p:cNvPr id="7" name="Rectangle 6"/>
          <p:cNvSpPr/>
          <p:nvPr/>
        </p:nvSpPr>
        <p:spPr>
          <a:xfrm>
            <a:off x="645128" y="3029555"/>
            <a:ext cx="10696161" cy="1015663"/>
          </a:xfrm>
          <a:prstGeom prst="rect">
            <a:avLst/>
          </a:prstGeom>
        </p:spPr>
        <p:txBody>
          <a:bodyPr wrap="square">
            <a:spAutoFit/>
          </a:bodyPr>
          <a:lstStyle/>
          <a:p>
            <a:r>
              <a:rPr lang="en-US" sz="2000" dirty="0"/>
              <a:t>If your child shares about</a:t>
            </a:r>
            <a:r>
              <a:rPr lang="en-US" sz="2000" b="1" dirty="0"/>
              <a:t> bizarre thoughts or asks about strange sounds</a:t>
            </a:r>
            <a:r>
              <a:rPr lang="en-US" sz="2000" dirty="0"/>
              <a:t>, PAY ATTENTION and EXPLORE.  These experiences are early warning signs of more serious mental health problems.  Acting early can change the trajectory of their lives. </a:t>
            </a:r>
            <a:r>
              <a:rPr lang="en-US" dirty="0"/>
              <a:t> </a:t>
            </a:r>
          </a:p>
        </p:txBody>
      </p:sp>
      <p:sp>
        <p:nvSpPr>
          <p:cNvPr id="8" name="Rectangle 7"/>
          <p:cNvSpPr/>
          <p:nvPr/>
        </p:nvSpPr>
        <p:spPr>
          <a:xfrm>
            <a:off x="645128" y="4110723"/>
            <a:ext cx="10532388" cy="400110"/>
          </a:xfrm>
          <a:prstGeom prst="rect">
            <a:avLst/>
          </a:prstGeom>
        </p:spPr>
        <p:txBody>
          <a:bodyPr wrap="square">
            <a:spAutoFit/>
          </a:bodyPr>
          <a:lstStyle/>
          <a:p>
            <a:r>
              <a:rPr lang="en-US" sz="2000" b="1" dirty="0" smtClean="0"/>
              <a:t>Arguing</a:t>
            </a:r>
            <a:r>
              <a:rPr lang="en-US" sz="2000" dirty="0" smtClean="0"/>
              <a:t> </a:t>
            </a:r>
            <a:r>
              <a:rPr lang="en-US" sz="2000" dirty="0"/>
              <a:t>if you encounter resistance from your child.</a:t>
            </a:r>
            <a:r>
              <a:rPr lang="en-US" dirty="0"/>
              <a:t>  </a:t>
            </a:r>
          </a:p>
        </p:txBody>
      </p:sp>
      <p:sp>
        <p:nvSpPr>
          <p:cNvPr id="9" name="Rectangle 8"/>
          <p:cNvSpPr/>
          <p:nvPr/>
        </p:nvSpPr>
        <p:spPr>
          <a:xfrm>
            <a:off x="645128" y="4646433"/>
            <a:ext cx="6096000" cy="400110"/>
          </a:xfrm>
          <a:prstGeom prst="rect">
            <a:avLst/>
          </a:prstGeom>
        </p:spPr>
        <p:txBody>
          <a:bodyPr>
            <a:spAutoFit/>
          </a:bodyPr>
          <a:lstStyle/>
          <a:p>
            <a:r>
              <a:rPr lang="en-US" sz="2000" b="1" dirty="0" smtClean="0"/>
              <a:t>Making </a:t>
            </a:r>
            <a:r>
              <a:rPr lang="en-US" sz="2000" b="1" dirty="0"/>
              <a:t>excuses or blame others</a:t>
            </a:r>
            <a:r>
              <a:rPr lang="en-US" sz="2000" dirty="0"/>
              <a:t>.</a:t>
            </a:r>
            <a:r>
              <a:rPr lang="en-US" dirty="0"/>
              <a:t>  </a:t>
            </a:r>
          </a:p>
        </p:txBody>
      </p:sp>
      <p:sp>
        <p:nvSpPr>
          <p:cNvPr id="10" name="Rectangle 9"/>
          <p:cNvSpPr/>
          <p:nvPr/>
        </p:nvSpPr>
        <p:spPr>
          <a:xfrm>
            <a:off x="645128" y="5243495"/>
            <a:ext cx="10859935" cy="707886"/>
          </a:xfrm>
          <a:prstGeom prst="rect">
            <a:avLst/>
          </a:prstGeom>
        </p:spPr>
        <p:txBody>
          <a:bodyPr wrap="square">
            <a:spAutoFit/>
          </a:bodyPr>
          <a:lstStyle/>
          <a:p>
            <a:r>
              <a:rPr lang="en-US" sz="2000" b="1" dirty="0" smtClean="0"/>
              <a:t>Comparing </a:t>
            </a:r>
            <a:r>
              <a:rPr lang="en-US" sz="2000" b="1" dirty="0"/>
              <a:t>your child to their siblings.</a:t>
            </a:r>
            <a:r>
              <a:rPr lang="en-US" sz="2000" dirty="0"/>
              <a:t>  “Your brother doesn’t have these problems.  Why can’t you be more like him?”</a:t>
            </a:r>
          </a:p>
        </p:txBody>
      </p:sp>
    </p:spTree>
    <p:extLst>
      <p:ext uri="{BB962C8B-B14F-4D97-AF65-F5344CB8AC3E}">
        <p14:creationId xmlns:p14="http://schemas.microsoft.com/office/powerpoint/2010/main" val="41950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56" y="337926"/>
            <a:ext cx="10149268" cy="824248"/>
          </a:xfrm>
        </p:spPr>
        <p:txBody>
          <a:bodyPr/>
          <a:lstStyle/>
          <a:p>
            <a:r>
              <a:rPr lang="en-US" dirty="0" smtClean="0"/>
              <a:t>What resources are out there to help?</a:t>
            </a:r>
            <a:endParaRPr lang="en-US" dirty="0"/>
          </a:p>
        </p:txBody>
      </p:sp>
      <p:sp>
        <p:nvSpPr>
          <p:cNvPr id="3" name="Content Placeholder 2"/>
          <p:cNvSpPr>
            <a:spLocks noGrp="1"/>
          </p:cNvSpPr>
          <p:nvPr>
            <p:ph idx="1"/>
          </p:nvPr>
        </p:nvSpPr>
        <p:spPr>
          <a:xfrm>
            <a:off x="510615" y="1298652"/>
            <a:ext cx="9403742" cy="5422005"/>
          </a:xfrm>
        </p:spPr>
        <p:txBody>
          <a:bodyPr>
            <a:normAutofit lnSpcReduction="10000"/>
          </a:bodyPr>
          <a:lstStyle/>
          <a:p>
            <a:pPr marL="0" indent="0">
              <a:buNone/>
            </a:pPr>
            <a:r>
              <a:rPr lang="en-US" b="1" dirty="0" smtClean="0"/>
              <a:t>People Resources:</a:t>
            </a:r>
          </a:p>
          <a:p>
            <a:r>
              <a:rPr lang="en-US" dirty="0" smtClean="0"/>
              <a:t>The School (Teachers/Guidance/Resource/Administration)</a:t>
            </a:r>
          </a:p>
          <a:p>
            <a:r>
              <a:rPr lang="en-US" dirty="0" smtClean="0"/>
              <a:t>Family Doctor</a:t>
            </a:r>
          </a:p>
          <a:p>
            <a:r>
              <a:rPr lang="en-US" dirty="0" smtClean="0"/>
              <a:t>ISD-Child &amp; Youth Team</a:t>
            </a:r>
          </a:p>
          <a:p>
            <a:r>
              <a:rPr lang="en-US" dirty="0" smtClean="0"/>
              <a:t>Private Counselling</a:t>
            </a:r>
          </a:p>
          <a:p>
            <a:endParaRPr lang="en-US" dirty="0" smtClean="0"/>
          </a:p>
          <a:p>
            <a:pPr marL="0" indent="0">
              <a:buNone/>
            </a:pPr>
            <a:r>
              <a:rPr lang="en-US" b="1" dirty="0" smtClean="0"/>
              <a:t>Online Resources:</a:t>
            </a:r>
          </a:p>
          <a:p>
            <a:r>
              <a:rPr lang="en-US" dirty="0" smtClean="0"/>
              <a:t>The Link Program</a:t>
            </a:r>
          </a:p>
          <a:p>
            <a:r>
              <a:rPr lang="en-US" dirty="0" smtClean="0"/>
              <a:t>AnxietyBC</a:t>
            </a:r>
          </a:p>
          <a:p>
            <a:r>
              <a:rPr lang="en-US" dirty="0" smtClean="0"/>
              <a:t>Canadian Mental Health Association</a:t>
            </a:r>
          </a:p>
          <a:p>
            <a:r>
              <a:rPr lang="en-US" dirty="0" smtClean="0"/>
              <a:t>Teen Mental Health </a:t>
            </a:r>
          </a:p>
          <a:p>
            <a:r>
              <a:rPr lang="en-US" dirty="0" smtClean="0"/>
              <a:t>National Institute of Mental Health</a:t>
            </a:r>
          </a:p>
          <a:p>
            <a:r>
              <a:rPr lang="en-US" dirty="0" smtClean="0"/>
              <a:t>Mental Health Commission of Canada</a:t>
            </a:r>
            <a:endParaRPr lang="en-US" dirty="0"/>
          </a:p>
        </p:txBody>
      </p:sp>
    </p:spTree>
    <p:extLst>
      <p:ext uri="{BB962C8B-B14F-4D97-AF65-F5344CB8AC3E}">
        <p14:creationId xmlns:p14="http://schemas.microsoft.com/office/powerpoint/2010/main" val="366166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257" y="360122"/>
            <a:ext cx="7095806" cy="874093"/>
          </a:xfrm>
        </p:spPr>
        <p:txBody>
          <a:bodyPr/>
          <a:lstStyle/>
          <a:p>
            <a:r>
              <a:rPr lang="en-US" b="1" dirty="0" smtClean="0"/>
              <a:t>Apps:</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14" t="20282" r="11470" b="27700"/>
          <a:stretch/>
        </p:blipFill>
        <p:spPr>
          <a:xfrm>
            <a:off x="9758988" y="1587685"/>
            <a:ext cx="1797668" cy="2137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44" y="999387"/>
            <a:ext cx="2060887" cy="27478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028" y="1418878"/>
            <a:ext cx="3797926" cy="12373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921" y="915810"/>
            <a:ext cx="2324100" cy="2324100"/>
          </a:xfrm>
          <a:prstGeom prst="rect">
            <a:avLst/>
          </a:prstGeom>
        </p:spPr>
      </p:pic>
      <p:sp>
        <p:nvSpPr>
          <p:cNvPr id="12" name="TextBox 11"/>
          <p:cNvSpPr txBox="1"/>
          <p:nvPr/>
        </p:nvSpPr>
        <p:spPr>
          <a:xfrm>
            <a:off x="7981093" y="957215"/>
            <a:ext cx="850006" cy="369332"/>
          </a:xfrm>
          <a:prstGeom prst="rect">
            <a:avLst/>
          </a:prstGeom>
          <a:noFill/>
        </p:spPr>
        <p:txBody>
          <a:bodyPr wrap="square" rtlCol="0">
            <a:spAutoFit/>
          </a:bodyPr>
          <a:lstStyle/>
          <a:p>
            <a:r>
              <a:rPr lang="en-US" dirty="0" smtClean="0"/>
              <a:t>SAM</a:t>
            </a: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712" y="3170688"/>
            <a:ext cx="2303021" cy="25500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079" y="3539010"/>
            <a:ext cx="1809750" cy="3152775"/>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7512" t="19266" r="8357" b="18237"/>
          <a:stretch/>
        </p:blipFill>
        <p:spPr>
          <a:xfrm>
            <a:off x="923324" y="4200037"/>
            <a:ext cx="1803042" cy="133940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4998" y="4030426"/>
            <a:ext cx="2871185" cy="1914123"/>
          </a:xfrm>
          <a:prstGeom prst="rect">
            <a:avLst/>
          </a:prstGeom>
        </p:spPr>
      </p:pic>
    </p:spTree>
    <p:extLst>
      <p:ext uri="{BB962C8B-B14F-4D97-AF65-F5344CB8AC3E}">
        <p14:creationId xmlns:p14="http://schemas.microsoft.com/office/powerpoint/2010/main" val="11227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98" t="4957" r="2462" b="4789"/>
          <a:stretch/>
        </p:blipFill>
        <p:spPr>
          <a:xfrm>
            <a:off x="3129564" y="2753771"/>
            <a:ext cx="4971245" cy="3438659"/>
          </a:xfrm>
          <a:prstGeom prst="rect">
            <a:avLst/>
          </a:prstGeom>
        </p:spPr>
      </p:pic>
      <p:pic>
        <p:nvPicPr>
          <p:cNvPr id="1026" name="Picture 2" descr="http://www.areyounet.com/files/AYN2012_7244_1458665357443_5e672ae7584cf73731dbaf3b6bf9334143589.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7" b="8229"/>
          <a:stretch/>
        </p:blipFill>
        <p:spPr bwMode="auto">
          <a:xfrm>
            <a:off x="1828799" y="695459"/>
            <a:ext cx="7572777" cy="180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8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54" y="279683"/>
            <a:ext cx="7758395" cy="953036"/>
          </a:xfrm>
        </p:spPr>
        <p:txBody>
          <a:bodyPr/>
          <a:lstStyle/>
          <a:p>
            <a:r>
              <a:rPr lang="en-US" dirty="0"/>
              <a:t>Mental </a:t>
            </a:r>
            <a:r>
              <a:rPr lang="en-US" dirty="0" smtClean="0"/>
              <a:t>Health Disclaimer</a:t>
            </a:r>
            <a:endParaRPr lang="en-US" dirty="0"/>
          </a:p>
        </p:txBody>
      </p:sp>
      <p:sp>
        <p:nvSpPr>
          <p:cNvPr id="3" name="Content Placeholder 2"/>
          <p:cNvSpPr>
            <a:spLocks noGrp="1"/>
          </p:cNvSpPr>
          <p:nvPr>
            <p:ph idx="1"/>
          </p:nvPr>
        </p:nvSpPr>
        <p:spPr>
          <a:xfrm>
            <a:off x="694617" y="1378622"/>
            <a:ext cx="11497383" cy="582914"/>
          </a:xfrm>
        </p:spPr>
        <p:txBody>
          <a:bodyPr>
            <a:normAutofit/>
          </a:bodyPr>
          <a:lstStyle/>
          <a:p>
            <a:pPr marL="0" indent="0">
              <a:buNone/>
            </a:pPr>
            <a:r>
              <a:rPr lang="en-US" sz="2200" b="1" dirty="0" smtClean="0"/>
              <a:t>FEELINGS </a:t>
            </a:r>
            <a:r>
              <a:rPr lang="en-US" sz="2200" b="1" dirty="0"/>
              <a:t>ARE COMPLICATED AND CAN HAVE </a:t>
            </a:r>
            <a:r>
              <a:rPr lang="en-US" sz="2200" b="1" dirty="0" smtClean="0"/>
              <a:t>LEVELS.</a:t>
            </a:r>
          </a:p>
          <a:p>
            <a:pPr marL="0" indent="0">
              <a:buNone/>
            </a:pPr>
            <a:endParaRPr lang="en-US" b="1" dirty="0"/>
          </a:p>
        </p:txBody>
      </p:sp>
      <p:sp>
        <p:nvSpPr>
          <p:cNvPr id="5" name="Rectangle 4"/>
          <p:cNvSpPr/>
          <p:nvPr/>
        </p:nvSpPr>
        <p:spPr>
          <a:xfrm>
            <a:off x="231626" y="2015111"/>
            <a:ext cx="10249855" cy="400110"/>
          </a:xfrm>
          <a:prstGeom prst="rect">
            <a:avLst/>
          </a:prstGeom>
        </p:spPr>
        <p:txBody>
          <a:bodyPr wrap="square">
            <a:spAutoFit/>
          </a:bodyPr>
          <a:lstStyle/>
          <a:p>
            <a:pPr marL="400050" lvl="1"/>
            <a:r>
              <a:rPr lang="en-US" sz="2000" b="1" dirty="0" smtClean="0"/>
              <a:t>1. NORMAL </a:t>
            </a:r>
            <a:r>
              <a:rPr lang="en-US" sz="2000" dirty="0"/>
              <a:t>– normal day-to-day feelings - regular ups and downs of life</a:t>
            </a:r>
            <a:r>
              <a:rPr lang="en-US" sz="2000" dirty="0" smtClean="0"/>
              <a:t>.</a:t>
            </a:r>
            <a:endParaRPr lang="en-US" sz="2000" dirty="0"/>
          </a:p>
        </p:txBody>
      </p:sp>
      <p:sp>
        <p:nvSpPr>
          <p:cNvPr id="6" name="Rectangle 5"/>
          <p:cNvSpPr/>
          <p:nvPr/>
        </p:nvSpPr>
        <p:spPr>
          <a:xfrm>
            <a:off x="231626" y="2656122"/>
            <a:ext cx="10645639" cy="400110"/>
          </a:xfrm>
          <a:prstGeom prst="rect">
            <a:avLst/>
          </a:prstGeom>
        </p:spPr>
        <p:txBody>
          <a:bodyPr wrap="square">
            <a:spAutoFit/>
          </a:bodyPr>
          <a:lstStyle/>
          <a:p>
            <a:pPr marL="400050" lvl="1"/>
            <a:r>
              <a:rPr lang="en-US" sz="2000" b="1" dirty="0" smtClean="0"/>
              <a:t>2. PROBLEMATIC </a:t>
            </a:r>
            <a:r>
              <a:rPr lang="en-US" sz="2000" dirty="0"/>
              <a:t>- negative feelings that can impact or be evident in one’s life</a:t>
            </a:r>
            <a:r>
              <a:rPr lang="en-US" sz="2000" dirty="0" smtClean="0"/>
              <a:t>.</a:t>
            </a:r>
            <a:endParaRPr lang="en-US" sz="2000" dirty="0"/>
          </a:p>
        </p:txBody>
      </p:sp>
      <p:sp>
        <p:nvSpPr>
          <p:cNvPr id="7" name="Rectangle 6"/>
          <p:cNvSpPr/>
          <p:nvPr/>
        </p:nvSpPr>
        <p:spPr>
          <a:xfrm>
            <a:off x="231626" y="3297133"/>
            <a:ext cx="10850356" cy="738664"/>
          </a:xfrm>
          <a:prstGeom prst="rect">
            <a:avLst/>
          </a:prstGeom>
        </p:spPr>
        <p:txBody>
          <a:bodyPr wrap="square">
            <a:spAutoFit/>
          </a:bodyPr>
          <a:lstStyle/>
          <a:p>
            <a:pPr marL="400050" lvl="1"/>
            <a:r>
              <a:rPr lang="en-US" sz="2000" b="1" dirty="0" smtClean="0"/>
              <a:t>3. DISORDER </a:t>
            </a:r>
            <a:r>
              <a:rPr lang="en-US" sz="2000" b="1" dirty="0"/>
              <a:t>- </a:t>
            </a:r>
            <a:r>
              <a:rPr lang="en-US" sz="2000" dirty="0"/>
              <a:t>debilitating issues that severely impact day to day life.</a:t>
            </a:r>
          </a:p>
          <a:p>
            <a:r>
              <a:rPr lang="en-US" sz="2200" dirty="0"/>
              <a:t>	</a:t>
            </a:r>
            <a:endParaRPr lang="en-US" sz="2200" i="1" dirty="0"/>
          </a:p>
        </p:txBody>
      </p:sp>
      <p:sp>
        <p:nvSpPr>
          <p:cNvPr id="8" name="Rectangle 7"/>
          <p:cNvSpPr/>
          <p:nvPr/>
        </p:nvSpPr>
        <p:spPr>
          <a:xfrm>
            <a:off x="368103" y="4035797"/>
            <a:ext cx="10859068" cy="1754326"/>
          </a:xfrm>
          <a:prstGeom prst="rect">
            <a:avLst/>
          </a:prstGeom>
        </p:spPr>
        <p:txBody>
          <a:bodyPr wrap="square">
            <a:spAutoFit/>
          </a:bodyPr>
          <a:lstStyle/>
          <a:p>
            <a:r>
              <a:rPr lang="en-US" dirty="0"/>
              <a:t>	</a:t>
            </a:r>
          </a:p>
          <a:p>
            <a:pPr algn="ctr"/>
            <a:r>
              <a:rPr lang="en-US" dirty="0"/>
              <a:t>This can be seen as a </a:t>
            </a:r>
            <a:r>
              <a:rPr lang="en-US" b="1" dirty="0"/>
              <a:t>Mental health continuum. </a:t>
            </a:r>
          </a:p>
          <a:p>
            <a:endParaRPr lang="en-US" dirty="0"/>
          </a:p>
          <a:p>
            <a:r>
              <a:rPr lang="en-US" dirty="0" smtClean="0"/>
              <a:t>	NOTE</a:t>
            </a:r>
            <a:r>
              <a:rPr lang="en-US" dirty="0"/>
              <a:t>: 	</a:t>
            </a:r>
            <a:r>
              <a:rPr lang="en-US" i="1" dirty="0" smtClean="0"/>
              <a:t>We </a:t>
            </a:r>
            <a:r>
              <a:rPr lang="en-US" i="1" dirty="0"/>
              <a:t>all have our own </a:t>
            </a:r>
            <a:r>
              <a:rPr lang="en-US" i="1" dirty="0" smtClean="0"/>
              <a:t>knowledge/attitudes </a:t>
            </a:r>
            <a:r>
              <a:rPr lang="en-US" i="1" dirty="0"/>
              <a:t>and experience of mental </a:t>
            </a:r>
          </a:p>
          <a:p>
            <a:r>
              <a:rPr lang="en-US" i="1" dirty="0"/>
              <a:t>           		</a:t>
            </a:r>
            <a:r>
              <a:rPr lang="en-US" i="1" dirty="0" smtClean="0"/>
              <a:t>health - this </a:t>
            </a:r>
            <a:r>
              <a:rPr lang="en-US" i="1" dirty="0"/>
              <a:t>can help and hurt situations as we begin to  </a:t>
            </a:r>
          </a:p>
          <a:p>
            <a:r>
              <a:rPr lang="en-US" i="1" dirty="0"/>
              <a:t>           		focus on things through our own “</a:t>
            </a:r>
            <a:r>
              <a:rPr lang="en-US" i="1" dirty="0" smtClean="0"/>
              <a:t>lenses”.</a:t>
            </a:r>
            <a:endParaRPr lang="en-US" i="1" dirty="0"/>
          </a:p>
        </p:txBody>
      </p:sp>
    </p:spTree>
    <p:extLst>
      <p:ext uri="{BB962C8B-B14F-4D97-AF65-F5344CB8AC3E}">
        <p14:creationId xmlns:p14="http://schemas.microsoft.com/office/powerpoint/2010/main" val="2029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942" y="167426"/>
            <a:ext cx="9404723" cy="914400"/>
          </a:xfrm>
        </p:spPr>
        <p:txBody>
          <a:bodyPr/>
          <a:lstStyle/>
          <a:p>
            <a:pPr algn="ctr"/>
            <a:r>
              <a:rPr lang="en-US" dirty="0" smtClean="0"/>
              <a:t>Why are we talking?</a:t>
            </a:r>
            <a:endParaRPr lang="en-US" dirty="0"/>
          </a:p>
        </p:txBody>
      </p:sp>
      <p:sp>
        <p:nvSpPr>
          <p:cNvPr id="3" name="Content Placeholder 2"/>
          <p:cNvSpPr>
            <a:spLocks noGrp="1"/>
          </p:cNvSpPr>
          <p:nvPr>
            <p:ph idx="1"/>
          </p:nvPr>
        </p:nvSpPr>
        <p:spPr>
          <a:xfrm>
            <a:off x="669125" y="2669077"/>
            <a:ext cx="10779615" cy="5615188"/>
          </a:xfrm>
        </p:spPr>
        <p:txBody>
          <a:bodyPr>
            <a:normAutofit/>
          </a:bodyPr>
          <a:lstStyle/>
          <a:p>
            <a:pPr marL="0" indent="0">
              <a:spcBef>
                <a:spcPts val="0"/>
              </a:spcBef>
              <a:buNone/>
            </a:pPr>
            <a:endParaRPr lang="en-US" sz="2200" dirty="0" smtClean="0"/>
          </a:p>
          <a:p>
            <a:pPr>
              <a:spcBef>
                <a:spcPts val="0"/>
              </a:spcBef>
            </a:pPr>
            <a:endParaRPr lang="en-US" sz="2200" dirty="0"/>
          </a:p>
          <a:p>
            <a:pPr marL="0" indent="0">
              <a:buNone/>
            </a:pPr>
            <a:endParaRPr lang="en-US" b="1" dirty="0" smtClean="0"/>
          </a:p>
          <a:p>
            <a:pPr marL="0" indent="0">
              <a:buNone/>
            </a:pP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111" y="1528549"/>
            <a:ext cx="2863146" cy="2863146"/>
          </a:xfrm>
          <a:prstGeom prst="rect">
            <a:avLst/>
          </a:prstGeom>
        </p:spPr>
      </p:pic>
      <p:sp>
        <p:nvSpPr>
          <p:cNvPr id="5" name="Rectangle 4"/>
          <p:cNvSpPr/>
          <p:nvPr/>
        </p:nvSpPr>
        <p:spPr>
          <a:xfrm>
            <a:off x="669124" y="3632747"/>
            <a:ext cx="11177132" cy="2800767"/>
          </a:xfrm>
          <a:prstGeom prst="rect">
            <a:avLst/>
          </a:prstGeom>
        </p:spPr>
        <p:txBody>
          <a:bodyPr wrap="square">
            <a:spAutoFit/>
          </a:bodyPr>
          <a:lstStyle/>
          <a:p>
            <a:r>
              <a:rPr lang="en-US" sz="2200" b="1" dirty="0"/>
              <a:t>High School </a:t>
            </a:r>
            <a:r>
              <a:rPr lang="en-US" sz="2200" b="1" dirty="0" smtClean="0"/>
              <a:t>Statistics:</a:t>
            </a:r>
            <a:endParaRPr lang="en-US" sz="2200" b="1" dirty="0"/>
          </a:p>
          <a:p>
            <a:endParaRPr lang="en-US" sz="2200" dirty="0"/>
          </a:p>
          <a:p>
            <a:r>
              <a:rPr lang="en-US" sz="2200" dirty="0"/>
              <a:t>Students with moderate or high levels of </a:t>
            </a:r>
            <a:r>
              <a:rPr lang="en-US" sz="2200" dirty="0" smtClean="0"/>
              <a:t>anxiety -</a:t>
            </a:r>
            <a:endParaRPr lang="en-US" sz="2200" dirty="0"/>
          </a:p>
          <a:p>
            <a:r>
              <a:rPr lang="en-US" sz="2200" dirty="0"/>
              <a:t>The Canadian norm for girls is 21% and </a:t>
            </a:r>
            <a:r>
              <a:rPr lang="en-US" sz="2200" dirty="0" smtClean="0"/>
              <a:t>14% for boys.</a:t>
            </a:r>
            <a:endParaRPr lang="en-US" sz="2200" dirty="0"/>
          </a:p>
          <a:p>
            <a:r>
              <a:rPr lang="en-US" sz="2200" dirty="0"/>
              <a:t>Students with moderate or high levels of </a:t>
            </a:r>
            <a:r>
              <a:rPr lang="en-US" sz="2200" dirty="0" smtClean="0"/>
              <a:t>depression -</a:t>
            </a:r>
            <a:endParaRPr lang="en-US" sz="2200" dirty="0"/>
          </a:p>
          <a:p>
            <a:r>
              <a:rPr lang="en-US" sz="2200" dirty="0"/>
              <a:t>The Canadian norm for girls is 22% and </a:t>
            </a:r>
            <a:r>
              <a:rPr lang="en-US" sz="2200" dirty="0" smtClean="0"/>
              <a:t>16% for boys.</a:t>
            </a:r>
            <a:endParaRPr lang="en-US" sz="2200" dirty="0"/>
          </a:p>
          <a:p>
            <a:endParaRPr lang="en-US" sz="2200" dirty="0"/>
          </a:p>
          <a:p>
            <a:r>
              <a:rPr lang="en-US" dirty="0"/>
              <a:t>(Source: the “Tell Them From Me Survey”)</a:t>
            </a:r>
            <a:endParaRPr lang="en-US" b="1" dirty="0"/>
          </a:p>
        </p:txBody>
      </p:sp>
      <p:sp>
        <p:nvSpPr>
          <p:cNvPr id="6" name="Rectangle 5"/>
          <p:cNvSpPr/>
          <p:nvPr/>
        </p:nvSpPr>
        <p:spPr>
          <a:xfrm>
            <a:off x="669124" y="1369861"/>
            <a:ext cx="7916469" cy="1938992"/>
          </a:xfrm>
          <a:prstGeom prst="rect">
            <a:avLst/>
          </a:prstGeom>
        </p:spPr>
        <p:txBody>
          <a:bodyPr wrap="square">
            <a:spAutoFit/>
          </a:bodyPr>
          <a:lstStyle/>
          <a:p>
            <a:r>
              <a:rPr lang="en-US" sz="2000" b="1" dirty="0"/>
              <a:t>Middle School Statistics:</a:t>
            </a:r>
          </a:p>
          <a:p>
            <a:endParaRPr lang="en-US" sz="2000" dirty="0"/>
          </a:p>
          <a:p>
            <a:r>
              <a:rPr lang="en-US" sz="2000" dirty="0"/>
              <a:t>Students with moderate or high levels of anxiety -</a:t>
            </a:r>
          </a:p>
          <a:p>
            <a:r>
              <a:rPr lang="en-US" sz="2000" dirty="0"/>
              <a:t>The Canadian norm for girls is 21% and 14% for boys.</a:t>
            </a:r>
          </a:p>
          <a:p>
            <a:r>
              <a:rPr lang="en-US" sz="2000" dirty="0"/>
              <a:t>Students with moderate or high levels of depression</a:t>
            </a:r>
          </a:p>
          <a:p>
            <a:r>
              <a:rPr lang="en-US" sz="2000" dirty="0"/>
              <a:t>The Canadian norm for girls is 17% and 12% for boys</a:t>
            </a:r>
            <a:endParaRPr lang="en-CA" sz="2000" dirty="0"/>
          </a:p>
        </p:txBody>
      </p:sp>
    </p:spTree>
    <p:extLst>
      <p:ext uri="{BB962C8B-B14F-4D97-AF65-F5344CB8AC3E}">
        <p14:creationId xmlns:p14="http://schemas.microsoft.com/office/powerpoint/2010/main" val="3556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89"/>
            <a:ext cx="9404723" cy="695460"/>
          </a:xfrm>
        </p:spPr>
        <p:txBody>
          <a:bodyPr/>
          <a:lstStyle/>
          <a:p>
            <a:pPr algn="ctr"/>
            <a:r>
              <a:rPr lang="en-US" dirty="0" smtClean="0"/>
              <a:t>Statistics continued…</a:t>
            </a:r>
            <a:endParaRPr lang="en-US" dirty="0"/>
          </a:p>
        </p:txBody>
      </p:sp>
      <p:sp>
        <p:nvSpPr>
          <p:cNvPr id="3" name="Content Placeholder 2"/>
          <p:cNvSpPr>
            <a:spLocks noGrp="1"/>
          </p:cNvSpPr>
          <p:nvPr>
            <p:ph idx="1"/>
          </p:nvPr>
        </p:nvSpPr>
        <p:spPr>
          <a:xfrm>
            <a:off x="646111" y="1281775"/>
            <a:ext cx="11346286" cy="1018584"/>
          </a:xfrm>
        </p:spPr>
        <p:txBody>
          <a:bodyPr>
            <a:normAutofit fontScale="40000" lnSpcReduction="20000"/>
          </a:bodyPr>
          <a:lstStyle/>
          <a:p>
            <a:pPr marL="0" indent="0">
              <a:buNone/>
            </a:pPr>
            <a:r>
              <a:rPr lang="en-US" sz="5000" dirty="0" smtClean="0"/>
              <a:t>It </a:t>
            </a:r>
            <a:r>
              <a:rPr lang="en-US" sz="5000" dirty="0"/>
              <a:t>is estimated that 10-20% of Canadian youth are affected by a mental illness or disorder – the single most disabling group of disorders worldwide</a:t>
            </a:r>
            <a:r>
              <a:rPr lang="en-US" sz="5000" dirty="0" smtClean="0"/>
              <a:t>.</a:t>
            </a:r>
          </a:p>
          <a:p>
            <a:endParaRPr lang="en-US" sz="1800" dirty="0"/>
          </a:p>
          <a:p>
            <a:pPr marL="0" indent="0">
              <a:buNone/>
            </a:pPr>
            <a:r>
              <a:rPr lang="en-US" dirty="0" smtClean="0"/>
              <a:t> </a:t>
            </a:r>
            <a:endParaRPr lang="en-US" dirty="0"/>
          </a:p>
          <a:p>
            <a:endParaRPr lang="en-US" dirty="0"/>
          </a:p>
        </p:txBody>
      </p:sp>
      <p:sp>
        <p:nvSpPr>
          <p:cNvPr id="4" name="Rectangle 3"/>
          <p:cNvSpPr/>
          <p:nvPr/>
        </p:nvSpPr>
        <p:spPr>
          <a:xfrm>
            <a:off x="4952687" y="5522148"/>
            <a:ext cx="7971825" cy="646331"/>
          </a:xfrm>
          <a:prstGeom prst="rect">
            <a:avLst/>
          </a:prstGeom>
        </p:spPr>
        <p:txBody>
          <a:bodyPr wrap="square">
            <a:spAutoFit/>
          </a:bodyPr>
          <a:lstStyle/>
          <a:p>
            <a:endParaRPr lang="en-US" dirty="0"/>
          </a:p>
          <a:p>
            <a:r>
              <a:rPr lang="en-US" dirty="0">
                <a:hlinkClick r:id="rId2"/>
              </a:rPr>
              <a:t>https://cmha.ca/media/fast-facts-about-mental-illness/</a:t>
            </a:r>
            <a:endParaRPr lang="en-US" dirty="0"/>
          </a:p>
        </p:txBody>
      </p:sp>
      <p:sp>
        <p:nvSpPr>
          <p:cNvPr id="5" name="Rectangle 4"/>
          <p:cNvSpPr/>
          <p:nvPr/>
        </p:nvSpPr>
        <p:spPr>
          <a:xfrm>
            <a:off x="646111" y="2171120"/>
            <a:ext cx="10053734" cy="923330"/>
          </a:xfrm>
          <a:prstGeom prst="rect">
            <a:avLst/>
          </a:prstGeom>
        </p:spPr>
        <p:txBody>
          <a:bodyPr wrap="square">
            <a:spAutoFit/>
          </a:bodyPr>
          <a:lstStyle/>
          <a:p>
            <a:r>
              <a:rPr lang="en-US" dirty="0"/>
              <a:t>The total number of 12-19 year olds in Canada at risk for developing depression is a staggering 3.2 million.</a:t>
            </a:r>
          </a:p>
          <a:p>
            <a:endParaRPr lang="en-US" dirty="0"/>
          </a:p>
        </p:txBody>
      </p:sp>
      <p:sp>
        <p:nvSpPr>
          <p:cNvPr id="6" name="Rectangle 5"/>
          <p:cNvSpPr/>
          <p:nvPr/>
        </p:nvSpPr>
        <p:spPr>
          <a:xfrm>
            <a:off x="646111" y="3082012"/>
            <a:ext cx="11346286" cy="923330"/>
          </a:xfrm>
          <a:prstGeom prst="rect">
            <a:avLst/>
          </a:prstGeom>
        </p:spPr>
        <p:txBody>
          <a:bodyPr wrap="square">
            <a:spAutoFit/>
          </a:bodyPr>
          <a:lstStyle/>
          <a:p>
            <a:r>
              <a:rPr lang="en-US" dirty="0"/>
              <a:t>Mental illness is increasingly threatening the lives of our children; with Canada’s youth suicide rate the third highest in the industrialized world.</a:t>
            </a:r>
          </a:p>
          <a:p>
            <a:endParaRPr lang="en-US" dirty="0"/>
          </a:p>
        </p:txBody>
      </p:sp>
      <p:sp>
        <p:nvSpPr>
          <p:cNvPr id="7" name="Rectangle 6"/>
          <p:cNvSpPr/>
          <p:nvPr/>
        </p:nvSpPr>
        <p:spPr>
          <a:xfrm>
            <a:off x="646111" y="3897759"/>
            <a:ext cx="10968134" cy="923330"/>
          </a:xfrm>
          <a:prstGeom prst="rect">
            <a:avLst/>
          </a:prstGeom>
        </p:spPr>
        <p:txBody>
          <a:bodyPr wrap="square">
            <a:spAutoFit/>
          </a:bodyPr>
          <a:lstStyle/>
          <a:p>
            <a:r>
              <a:rPr lang="en-US" dirty="0"/>
              <a:t>Suicide is among the leading causes of death in 15-24 year old Canadians, second only to accidents; 4,000 people die prematurely each year by suicide.</a:t>
            </a:r>
          </a:p>
          <a:p>
            <a:endParaRPr lang="en-US" dirty="0"/>
          </a:p>
        </p:txBody>
      </p:sp>
      <p:sp>
        <p:nvSpPr>
          <p:cNvPr id="8" name="Rectangle 7"/>
          <p:cNvSpPr/>
          <p:nvPr/>
        </p:nvSpPr>
        <p:spPr>
          <a:xfrm>
            <a:off x="646111" y="4711040"/>
            <a:ext cx="10968134" cy="646331"/>
          </a:xfrm>
          <a:prstGeom prst="rect">
            <a:avLst/>
          </a:prstGeom>
        </p:spPr>
        <p:txBody>
          <a:bodyPr wrap="square">
            <a:spAutoFit/>
          </a:bodyPr>
          <a:lstStyle/>
          <a:p>
            <a:r>
              <a:rPr lang="en-US" dirty="0"/>
              <a:t>Surpassed only by injuries, mental disorders in youth are ranked as the second highest hospital care expenditure in Canada.</a:t>
            </a:r>
          </a:p>
        </p:txBody>
      </p:sp>
    </p:spTree>
    <p:extLst>
      <p:ext uri="{BB962C8B-B14F-4D97-AF65-F5344CB8AC3E}">
        <p14:creationId xmlns:p14="http://schemas.microsoft.com/office/powerpoint/2010/main" val="19387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55" y="381479"/>
            <a:ext cx="9404723" cy="1400530"/>
          </a:xfrm>
        </p:spPr>
        <p:txBody>
          <a:bodyPr/>
          <a:lstStyle/>
          <a:p>
            <a:r>
              <a:rPr lang="en-US" dirty="0" smtClean="0"/>
              <a:t>MOVING ALONG…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38" t="12958" r="4836"/>
          <a:stretch/>
        </p:blipFill>
        <p:spPr>
          <a:xfrm>
            <a:off x="2792654" y="1782009"/>
            <a:ext cx="6357084" cy="45541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80" r="11526"/>
          <a:stretch/>
        </p:blipFill>
        <p:spPr>
          <a:xfrm rot="20489142">
            <a:off x="774108" y="1706904"/>
            <a:ext cx="2532102" cy="1858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3090">
            <a:off x="8020368" y="915250"/>
            <a:ext cx="2504401" cy="1733515"/>
          </a:xfrm>
          <a:prstGeom prst="rect">
            <a:avLst/>
          </a:prstGeom>
        </p:spPr>
      </p:pic>
    </p:spTree>
    <p:extLst>
      <p:ext uri="{BB962C8B-B14F-4D97-AF65-F5344CB8AC3E}">
        <p14:creationId xmlns:p14="http://schemas.microsoft.com/office/powerpoint/2010/main" val="32214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Defined:</a:t>
            </a:r>
            <a:endParaRPr lang="en-US" dirty="0"/>
          </a:p>
        </p:txBody>
      </p:sp>
      <p:sp>
        <p:nvSpPr>
          <p:cNvPr id="3" name="Content Placeholder 2"/>
          <p:cNvSpPr>
            <a:spLocks noGrp="1"/>
          </p:cNvSpPr>
          <p:nvPr>
            <p:ph idx="1"/>
          </p:nvPr>
        </p:nvSpPr>
        <p:spPr>
          <a:xfrm>
            <a:off x="646111" y="1729037"/>
            <a:ext cx="10885266" cy="3975727"/>
          </a:xfrm>
        </p:spPr>
        <p:txBody>
          <a:bodyPr>
            <a:normAutofit/>
          </a:bodyPr>
          <a:lstStyle/>
          <a:p>
            <a:pPr marL="0" indent="0">
              <a:buNone/>
            </a:pPr>
            <a:endParaRPr lang="en-US" b="1" dirty="0"/>
          </a:p>
          <a:p>
            <a:pPr marL="0" indent="0">
              <a:buNone/>
            </a:pPr>
            <a:r>
              <a:rPr lang="en-US" i="1" dirty="0"/>
              <a:t>1a</a:t>
            </a:r>
            <a:r>
              <a:rPr lang="en-US" dirty="0"/>
              <a:t> </a:t>
            </a:r>
            <a:r>
              <a:rPr lang="en-US" i="1" dirty="0"/>
              <a:t>(1)</a:t>
            </a:r>
            <a:r>
              <a:rPr lang="en-US" dirty="0"/>
              <a:t> :  apprehensive uneasiness or nervousness usually over an impending or anticipated ill :  </a:t>
            </a:r>
          </a:p>
          <a:p>
            <a:pPr marL="0" indent="0">
              <a:buNone/>
            </a:pPr>
            <a:endParaRPr lang="en-US" i="1" dirty="0"/>
          </a:p>
          <a:p>
            <a:pPr marL="0" indent="0">
              <a:buNone/>
            </a:pPr>
            <a:r>
              <a:rPr lang="en-US" i="1" dirty="0"/>
              <a:t>(2)</a:t>
            </a:r>
            <a:r>
              <a:rPr lang="en-US" dirty="0"/>
              <a:t> </a:t>
            </a:r>
            <a:r>
              <a:rPr lang="en-US" i="1" dirty="0"/>
              <a:t>medical</a:t>
            </a:r>
            <a:r>
              <a:rPr lang="en-US" dirty="0"/>
              <a:t> :  an abnormal and overwhelming sense of apprehension and fear often marked by physical signs (such as tension, sweating, and increased pulse rate), by doubt concerning the reality and nature of the threat, and by self-doubt about one's capacity to cope with </a:t>
            </a:r>
            <a:r>
              <a:rPr lang="en-US" dirty="0" smtClean="0"/>
              <a:t>it</a:t>
            </a:r>
          </a:p>
          <a:p>
            <a:pPr marL="0" indent="0">
              <a:buNone/>
            </a:pPr>
            <a:endParaRPr lang="en-US" dirty="0"/>
          </a:p>
          <a:p>
            <a:pPr marL="0" indent="0">
              <a:buNone/>
            </a:pPr>
            <a:r>
              <a:rPr lang="en-US" dirty="0">
                <a:hlinkClick r:id="rId2"/>
              </a:rPr>
              <a:t>https://</a:t>
            </a:r>
            <a:r>
              <a:rPr lang="en-US" dirty="0" smtClean="0">
                <a:hlinkClick r:id="rId2"/>
              </a:rPr>
              <a:t>www.merriam-webster.com/dictionary/anxiety</a:t>
            </a:r>
            <a:endParaRPr lang="en-US" dirty="0" smtClean="0"/>
          </a:p>
          <a:p>
            <a:pPr marL="0" indent="0">
              <a:buNone/>
            </a:pPr>
            <a:endParaRPr lang="en-US" dirty="0"/>
          </a:p>
          <a:p>
            <a:pPr marL="0" indent="0">
              <a:buNone/>
            </a:pPr>
            <a:endParaRPr lang="en-US" dirty="0"/>
          </a:p>
          <a:p>
            <a:pPr marL="0" indent="0">
              <a:buNone/>
            </a:pPr>
            <a:endParaRPr lang="en-US" sz="1600" dirty="0"/>
          </a:p>
          <a:p>
            <a:endParaRPr lang="en-US" dirty="0"/>
          </a:p>
        </p:txBody>
      </p:sp>
    </p:spTree>
    <p:extLst>
      <p:ext uri="{BB962C8B-B14F-4D97-AF65-F5344CB8AC3E}">
        <p14:creationId xmlns:p14="http://schemas.microsoft.com/office/powerpoint/2010/main" val="142581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05" y="392565"/>
            <a:ext cx="7771658" cy="850006"/>
          </a:xfrm>
        </p:spPr>
        <p:txBody>
          <a:bodyPr/>
          <a:lstStyle/>
          <a:p>
            <a:pPr algn="ctr"/>
            <a:r>
              <a:rPr lang="en-US" dirty="0"/>
              <a:t>TYPES OF ANXIETY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83460"/>
          <a:stretch/>
        </p:blipFill>
        <p:spPr>
          <a:xfrm>
            <a:off x="1139251" y="1200256"/>
            <a:ext cx="7876517" cy="834830"/>
          </a:xfrm>
        </p:spPr>
      </p:pic>
      <p:sp>
        <p:nvSpPr>
          <p:cNvPr id="5" name="TextBox 4"/>
          <p:cNvSpPr txBox="1"/>
          <p:nvPr/>
        </p:nvSpPr>
        <p:spPr>
          <a:xfrm>
            <a:off x="9138598" y="1200256"/>
            <a:ext cx="2694011" cy="1754326"/>
          </a:xfrm>
          <a:prstGeom prst="rect">
            <a:avLst/>
          </a:prstGeom>
          <a:noFill/>
        </p:spPr>
        <p:txBody>
          <a:bodyPr wrap="square" rtlCol="0">
            <a:spAutoFit/>
          </a:bodyPr>
          <a:lstStyle/>
          <a:p>
            <a:r>
              <a:rPr lang="en-US" dirty="0" smtClean="0"/>
              <a:t>Note:</a:t>
            </a:r>
          </a:p>
          <a:p>
            <a:endParaRPr lang="en-US" dirty="0"/>
          </a:p>
          <a:p>
            <a:r>
              <a:rPr lang="en-US" dirty="0" smtClean="0"/>
              <a:t>Social Phobia/GAD/PTSD are ranked as the most prevalent in Canada.</a:t>
            </a:r>
            <a:endParaRPr lang="en-US"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5566" b="70644"/>
          <a:stretch/>
        </p:blipFill>
        <p:spPr>
          <a:xfrm>
            <a:off x="1139251" y="2049744"/>
            <a:ext cx="7876517" cy="696036"/>
          </a:xfrm>
          <a:prstGeom prst="rect">
            <a:avLst/>
          </a:prstGeom>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7" t="28034" r="347" b="55201"/>
          <a:stretch/>
        </p:blipFill>
        <p:spPr>
          <a:xfrm>
            <a:off x="1105469" y="2745780"/>
            <a:ext cx="7902051" cy="846161"/>
          </a:xfrm>
          <a:prstGeom prst="rect">
            <a:avLst/>
          </a:prstGeom>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4799" b="37895"/>
          <a:stretch/>
        </p:blipFill>
        <p:spPr>
          <a:xfrm>
            <a:off x="1139250" y="3591941"/>
            <a:ext cx="7876517" cy="873457"/>
          </a:xfrm>
          <a:prstGeom prst="rect">
            <a:avLst/>
          </a:prstGeom>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1157" b="25593"/>
          <a:stretch/>
        </p:blipFill>
        <p:spPr>
          <a:xfrm>
            <a:off x="1139250" y="4446944"/>
            <a:ext cx="7876517" cy="668741"/>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73" t="74813" r="-173" b="13289"/>
          <a:stretch/>
        </p:blipFill>
        <p:spPr>
          <a:xfrm>
            <a:off x="1139250" y="5115685"/>
            <a:ext cx="7876517" cy="600503"/>
          </a:xfrm>
          <a:prstGeom prst="rect">
            <a:avLst/>
          </a:prstGeom>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5629"/>
          <a:stretch/>
        </p:blipFill>
        <p:spPr>
          <a:xfrm>
            <a:off x="1139249" y="5716188"/>
            <a:ext cx="7876517" cy="725352"/>
          </a:xfrm>
          <a:prstGeom prst="rect">
            <a:avLst/>
          </a:prstGeom>
        </p:spPr>
      </p:pic>
    </p:spTree>
    <p:extLst>
      <p:ext uri="{BB962C8B-B14F-4D97-AF65-F5344CB8AC3E}">
        <p14:creationId xmlns:p14="http://schemas.microsoft.com/office/powerpoint/2010/main" val="16240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90"/>
            <a:ext cx="9404723" cy="888641"/>
          </a:xfrm>
        </p:spPr>
        <p:txBody>
          <a:bodyPr/>
          <a:lstStyle/>
          <a:p>
            <a:pPr algn="ctr"/>
            <a:r>
              <a:rPr lang="en-US" dirty="0" smtClean="0"/>
              <a:t>Facts about anxiety</a:t>
            </a:r>
            <a:endParaRPr lang="en-US" dirty="0"/>
          </a:p>
        </p:txBody>
      </p:sp>
      <p:sp>
        <p:nvSpPr>
          <p:cNvPr id="3" name="Content Placeholder 2"/>
          <p:cNvSpPr>
            <a:spLocks noGrp="1"/>
          </p:cNvSpPr>
          <p:nvPr>
            <p:ph idx="1"/>
          </p:nvPr>
        </p:nvSpPr>
        <p:spPr>
          <a:xfrm>
            <a:off x="646111" y="1287886"/>
            <a:ext cx="10326688" cy="813869"/>
          </a:xfrm>
        </p:spPr>
        <p:txBody>
          <a:bodyPr>
            <a:normAutofit/>
          </a:bodyPr>
          <a:lstStyle/>
          <a:p>
            <a:pPr marL="0" indent="0">
              <a:buNone/>
            </a:pPr>
            <a:r>
              <a:rPr lang="en-US" b="1" dirty="0"/>
              <a:t>1. Anxiety is normal. </a:t>
            </a:r>
            <a:r>
              <a:rPr lang="en-US" dirty="0"/>
              <a:t>Everyone experiences anxiety at times. For example, it is normal to feel anxious when on a rollercoaster, or before a job interview.</a:t>
            </a:r>
          </a:p>
          <a:p>
            <a:pPr>
              <a:buAutoNum type="arabicPeriod"/>
            </a:pPr>
            <a:endParaRPr lang="en-US" dirty="0"/>
          </a:p>
          <a:p>
            <a:endParaRPr lang="en-US" dirty="0"/>
          </a:p>
        </p:txBody>
      </p:sp>
      <p:sp>
        <p:nvSpPr>
          <p:cNvPr id="4" name="Rectangle 3"/>
          <p:cNvSpPr/>
          <p:nvPr/>
        </p:nvSpPr>
        <p:spPr>
          <a:xfrm>
            <a:off x="646110" y="2151629"/>
            <a:ext cx="10422223" cy="1323439"/>
          </a:xfrm>
          <a:prstGeom prst="rect">
            <a:avLst/>
          </a:prstGeom>
        </p:spPr>
        <p:txBody>
          <a:bodyPr wrap="square">
            <a:spAutoFit/>
          </a:bodyPr>
          <a:lstStyle/>
          <a:p>
            <a:r>
              <a:rPr lang="en-US" sz="2000" b="1" dirty="0"/>
              <a:t>2. Anxiety is adaptive. </a:t>
            </a:r>
            <a:r>
              <a:rPr lang="en-US" sz="2000" dirty="0"/>
              <a:t>It is a system in our body that helps us to deal with real danger (for example, anxiety allows us to jump out of the way of a speeding car) or to perform at our best (for example, it motivates us to prepare for a big </a:t>
            </a:r>
            <a:r>
              <a:rPr lang="en-US" sz="2000" dirty="0" smtClean="0"/>
              <a:t>presentation</a:t>
            </a:r>
            <a:endParaRPr lang="en-US" sz="2000" dirty="0"/>
          </a:p>
        </p:txBody>
      </p:sp>
      <p:sp>
        <p:nvSpPr>
          <p:cNvPr id="5" name="Rectangle 4"/>
          <p:cNvSpPr/>
          <p:nvPr/>
        </p:nvSpPr>
        <p:spPr>
          <a:xfrm>
            <a:off x="646107" y="3263725"/>
            <a:ext cx="10708827" cy="1569660"/>
          </a:xfrm>
          <a:prstGeom prst="rect">
            <a:avLst/>
          </a:prstGeom>
        </p:spPr>
        <p:txBody>
          <a:bodyPr wrap="square">
            <a:spAutoFit/>
          </a:bodyPr>
          <a:lstStyle/>
          <a:p>
            <a:endParaRPr lang="en-US" dirty="0"/>
          </a:p>
          <a:p>
            <a:r>
              <a:rPr lang="en-US" sz="2000" b="1" dirty="0"/>
              <a:t>3. Anxiety is not dangerous. </a:t>
            </a:r>
            <a:r>
              <a:rPr lang="en-US" sz="2000" dirty="0"/>
              <a:t>Although anxiety may feel uncomfortable, it is not dangerous or harmful to you. Remember, all the sensations you feel when you are anxious are there to protect you from danger, not hurt you.</a:t>
            </a:r>
          </a:p>
          <a:p>
            <a:endParaRPr lang="en-US" dirty="0"/>
          </a:p>
        </p:txBody>
      </p:sp>
      <p:sp>
        <p:nvSpPr>
          <p:cNvPr id="6" name="Rectangle 5"/>
          <p:cNvSpPr/>
          <p:nvPr/>
        </p:nvSpPr>
        <p:spPr>
          <a:xfrm>
            <a:off x="646107" y="4702777"/>
            <a:ext cx="10708827" cy="984885"/>
          </a:xfrm>
          <a:prstGeom prst="rect">
            <a:avLst/>
          </a:prstGeom>
        </p:spPr>
        <p:txBody>
          <a:bodyPr wrap="square">
            <a:spAutoFit/>
          </a:bodyPr>
          <a:lstStyle/>
          <a:p>
            <a:r>
              <a:rPr lang="en-US" sz="2000" b="1" dirty="0"/>
              <a:t>4. Anxiety does not usually last forever. </a:t>
            </a:r>
            <a:r>
              <a:rPr lang="en-US" sz="2000" dirty="0"/>
              <a:t>When you are anxious, you may </a:t>
            </a:r>
            <a:r>
              <a:rPr lang="en-US" sz="2000" i="1" dirty="0"/>
              <a:t>feel </a:t>
            </a:r>
            <a:r>
              <a:rPr lang="en-US" sz="2000" dirty="0"/>
              <a:t>like the anxiety is going to last forever. But anxiety is temporary and will eventually decrease.</a:t>
            </a:r>
          </a:p>
          <a:p>
            <a:endParaRPr lang="en-US" dirty="0"/>
          </a:p>
        </p:txBody>
      </p:sp>
      <p:sp>
        <p:nvSpPr>
          <p:cNvPr id="7" name="Rectangle 6"/>
          <p:cNvSpPr/>
          <p:nvPr/>
        </p:nvSpPr>
        <p:spPr>
          <a:xfrm>
            <a:off x="646107" y="5564551"/>
            <a:ext cx="10422226" cy="707886"/>
          </a:xfrm>
          <a:prstGeom prst="rect">
            <a:avLst/>
          </a:prstGeom>
        </p:spPr>
        <p:txBody>
          <a:bodyPr wrap="square">
            <a:spAutoFit/>
          </a:bodyPr>
          <a:lstStyle/>
          <a:p>
            <a:r>
              <a:rPr lang="en-US" sz="2000" b="1" dirty="0"/>
              <a:t>5. Anxiety is mostly anonymous. </a:t>
            </a:r>
            <a:r>
              <a:rPr lang="en-US" sz="2000" dirty="0"/>
              <a:t>Most people (except those close to you) cannot tell when you are anxious.</a:t>
            </a:r>
          </a:p>
        </p:txBody>
      </p:sp>
    </p:spTree>
    <p:extLst>
      <p:ext uri="{BB962C8B-B14F-4D97-AF65-F5344CB8AC3E}">
        <p14:creationId xmlns:p14="http://schemas.microsoft.com/office/powerpoint/2010/main" val="11402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947CDB51157479E85C342E1A8EBD3" ma:contentTypeVersion="0" ma:contentTypeDescription="Create a new document." ma:contentTypeScope="" ma:versionID="ef46351d68a56620892b91c1d2b66c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9B591F-D3AB-4E31-ACEB-8C7291B8A114}"/>
</file>

<file path=customXml/itemProps2.xml><?xml version="1.0" encoding="utf-8"?>
<ds:datastoreItem xmlns:ds="http://schemas.openxmlformats.org/officeDocument/2006/customXml" ds:itemID="{A8721FCF-88BB-481F-8D21-02EC5891DE59}"/>
</file>

<file path=customXml/itemProps3.xml><?xml version="1.0" encoding="utf-8"?>
<ds:datastoreItem xmlns:ds="http://schemas.openxmlformats.org/officeDocument/2006/customXml" ds:itemID="{DD357824-05E1-4C58-A2DE-B7EA85C44C65}"/>
</file>

<file path=docProps/app.xml><?xml version="1.0" encoding="utf-8"?>
<Properties xmlns="http://schemas.openxmlformats.org/officeDocument/2006/extended-properties" xmlns:vt="http://schemas.openxmlformats.org/officeDocument/2006/docPropsVTypes">
  <Template>Ion</Template>
  <TotalTime>1303</TotalTime>
  <Words>1814</Words>
  <Application>Microsoft Office PowerPoint</Application>
  <PresentationFormat>Widescreen</PresentationFormat>
  <Paragraphs>185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Ion</vt:lpstr>
      <vt:lpstr>Mental Wellness: Understanding  Anxiety &amp; Depression</vt:lpstr>
      <vt:lpstr>Mental Wellness/Health</vt:lpstr>
      <vt:lpstr>Mental Health Disclaimer</vt:lpstr>
      <vt:lpstr>Why are we talking?</vt:lpstr>
      <vt:lpstr>Statistics continued…</vt:lpstr>
      <vt:lpstr>MOVING ALONG…</vt:lpstr>
      <vt:lpstr>Anxiety Defined:</vt:lpstr>
      <vt:lpstr>TYPES OF ANXIETY</vt:lpstr>
      <vt:lpstr>Facts about anxiety</vt:lpstr>
      <vt:lpstr>Anxiety symptoms</vt:lpstr>
      <vt:lpstr>Is this a problem or not?</vt:lpstr>
      <vt:lpstr>Might it just be stress?</vt:lpstr>
      <vt:lpstr>PowerPoint Presentation</vt:lpstr>
      <vt:lpstr>Shifting to Depression</vt:lpstr>
      <vt:lpstr>Depression Defined</vt:lpstr>
      <vt:lpstr>Depression</vt:lpstr>
      <vt:lpstr>Youth &amp; Depression</vt:lpstr>
      <vt:lpstr>Symptoms: Could I have depression? </vt:lpstr>
      <vt:lpstr>The negative thinking cycle: A Cognitive Approach  (CBT-Model)</vt:lpstr>
      <vt:lpstr>A cognitive example of anxiety and depression</vt:lpstr>
      <vt:lpstr>Common mistakes in our thinking Cognitive Distortions</vt:lpstr>
      <vt:lpstr>What strategies do people use?</vt:lpstr>
      <vt:lpstr>What can parents do to help?</vt:lpstr>
      <vt:lpstr>What won’t be helpful</vt:lpstr>
      <vt:lpstr>What resources are out there to help?</vt:lpstr>
      <vt:lpstr>Apps:</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Understanding  Anxiety &amp; Depression</dc:title>
  <dc:creator>Mather, Robert (ASD-S)</dc:creator>
  <cp:lastModifiedBy>Donovan, Gregory (ASD-S)</cp:lastModifiedBy>
  <cp:revision>87</cp:revision>
  <cp:lastPrinted>2017-12-06T19:43:17Z</cp:lastPrinted>
  <dcterms:created xsi:type="dcterms:W3CDTF">2017-12-04T23:25:14Z</dcterms:created>
  <dcterms:modified xsi:type="dcterms:W3CDTF">2018-02-27T14:00:10Z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0x010100449947CDB51157479E85C342E1A8EBD3</vt:lpwstr>
  </property>
</Properties>
</file>